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9" r:id="rId2"/>
    <p:sldId id="278" r:id="rId3"/>
    <p:sldId id="297" r:id="rId4"/>
    <p:sldId id="279" r:id="rId5"/>
    <p:sldId id="296" r:id="rId6"/>
    <p:sldId id="280" r:id="rId7"/>
    <p:sldId id="281" r:id="rId8"/>
    <p:sldId id="282" r:id="rId9"/>
    <p:sldId id="283" r:id="rId10"/>
    <p:sldId id="285" r:id="rId11"/>
    <p:sldId id="286" r:id="rId12"/>
    <p:sldId id="287" r:id="rId13"/>
    <p:sldId id="288" r:id="rId14"/>
    <p:sldId id="298" r:id="rId15"/>
    <p:sldId id="289" r:id="rId16"/>
    <p:sldId id="290" r:id="rId17"/>
    <p:sldId id="291" r:id="rId18"/>
    <p:sldId id="292" r:id="rId19"/>
    <p:sldId id="293" r:id="rId20"/>
    <p:sldId id="294" r:id="rId21"/>
    <p:sldId id="295"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39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390" autoAdjust="0"/>
  </p:normalViewPr>
  <p:slideViewPr>
    <p:cSldViewPr>
      <p:cViewPr>
        <p:scale>
          <a:sx n="70" d="100"/>
          <a:sy n="70" d="100"/>
        </p:scale>
        <p:origin x="-1488" y="-21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99B656-A34B-479D-9235-EEF94E9FA25F}" type="datetimeFigureOut">
              <a:rPr lang="en-AU" smtClean="0"/>
              <a:t>22-December-2016</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83A51-0E34-4C28-A530-0476061844E3}" type="slidenum">
              <a:rPr lang="en-AU" smtClean="0"/>
              <a:t>‹#›</a:t>
            </a:fld>
            <a:endParaRPr lang="en-AU"/>
          </a:p>
        </p:txBody>
      </p:sp>
    </p:spTree>
    <p:extLst>
      <p:ext uri="{BB962C8B-B14F-4D97-AF65-F5344CB8AC3E}">
        <p14:creationId xmlns:p14="http://schemas.microsoft.com/office/powerpoint/2010/main" val="2986011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30F83A51-0E34-4C28-A530-0476061844E3}" type="slidenum">
              <a:rPr lang="en-AU" smtClean="0"/>
              <a:t>1</a:t>
            </a:fld>
            <a:endParaRPr lang="en-AU"/>
          </a:p>
        </p:txBody>
      </p:sp>
    </p:spTree>
    <p:extLst>
      <p:ext uri="{BB962C8B-B14F-4D97-AF65-F5344CB8AC3E}">
        <p14:creationId xmlns:p14="http://schemas.microsoft.com/office/powerpoint/2010/main" val="10588910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Ask:</a:t>
            </a:r>
            <a:r>
              <a:rPr lang="en-AU" baseline="0" dirty="0" smtClean="0"/>
              <a:t> </a:t>
            </a:r>
            <a:r>
              <a:rPr lang="en-AU" dirty="0" smtClean="0"/>
              <a:t>How</a:t>
            </a:r>
            <a:r>
              <a:rPr lang="en-AU" baseline="0" dirty="0" smtClean="0"/>
              <a:t> else could you help older people?  Drive them to appointments or events. Take them to the movies etc. </a:t>
            </a:r>
            <a:endParaRPr lang="en-AU" dirty="0" smtClean="0"/>
          </a:p>
          <a:p>
            <a:endParaRPr lang="en-AU" dirty="0"/>
          </a:p>
        </p:txBody>
      </p:sp>
      <p:sp>
        <p:nvSpPr>
          <p:cNvPr id="4" name="Slide Number Placeholder 3"/>
          <p:cNvSpPr>
            <a:spLocks noGrp="1"/>
          </p:cNvSpPr>
          <p:nvPr>
            <p:ph type="sldNum" sz="quarter" idx="10"/>
          </p:nvPr>
        </p:nvSpPr>
        <p:spPr/>
        <p:txBody>
          <a:bodyPr/>
          <a:lstStyle/>
          <a:p>
            <a:fld id="{30F83A51-0E34-4C28-A530-0476061844E3}" type="slidenum">
              <a:rPr lang="en-AU" smtClean="0"/>
              <a:t>10</a:t>
            </a:fld>
            <a:endParaRPr lang="en-AU"/>
          </a:p>
        </p:txBody>
      </p:sp>
    </p:spTree>
    <p:extLst>
      <p:ext uri="{BB962C8B-B14F-4D97-AF65-F5344CB8AC3E}">
        <p14:creationId xmlns:p14="http://schemas.microsoft.com/office/powerpoint/2010/main" val="10588910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Ask:</a:t>
            </a:r>
            <a:r>
              <a:rPr lang="en-AU" baseline="0" dirty="0" smtClean="0"/>
              <a:t>  Who likes working with animals?  Volunteers can work in homeless animal shelters, helping to care for animals. Or, if they have the space, can help a wounded native animal to recover by looking after them at home. People can also volunteer to walk the dogs of elderly people who have difficulty walking.</a:t>
            </a:r>
            <a:endParaRPr lang="en-AU" dirty="0" smtClean="0"/>
          </a:p>
          <a:p>
            <a:endParaRPr lang="en-AU" dirty="0"/>
          </a:p>
        </p:txBody>
      </p:sp>
      <p:sp>
        <p:nvSpPr>
          <p:cNvPr id="4" name="Slide Number Placeholder 3"/>
          <p:cNvSpPr>
            <a:spLocks noGrp="1"/>
          </p:cNvSpPr>
          <p:nvPr>
            <p:ph type="sldNum" sz="quarter" idx="10"/>
          </p:nvPr>
        </p:nvSpPr>
        <p:spPr/>
        <p:txBody>
          <a:bodyPr/>
          <a:lstStyle/>
          <a:p>
            <a:fld id="{30F83A51-0E34-4C28-A530-0476061844E3}" type="slidenum">
              <a:rPr lang="en-AU" smtClean="0"/>
              <a:t>11</a:t>
            </a:fld>
            <a:endParaRPr lang="en-AU"/>
          </a:p>
        </p:txBody>
      </p:sp>
    </p:spTree>
    <p:extLst>
      <p:ext uri="{BB962C8B-B14F-4D97-AF65-F5344CB8AC3E}">
        <p14:creationId xmlns:p14="http://schemas.microsoft.com/office/powerpoint/2010/main" val="10588910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baseline="0" dirty="0" smtClean="0"/>
              <a:t>Some community houses and libraries have information sharing programs. If you have IT skills, you can approach the library or your local community house and ask how you can help</a:t>
            </a:r>
            <a:endParaRPr lang="en-AU" dirty="0" smtClean="0"/>
          </a:p>
          <a:p>
            <a:endParaRPr lang="en-AU" dirty="0"/>
          </a:p>
        </p:txBody>
      </p:sp>
      <p:sp>
        <p:nvSpPr>
          <p:cNvPr id="4" name="Slide Number Placeholder 3"/>
          <p:cNvSpPr>
            <a:spLocks noGrp="1"/>
          </p:cNvSpPr>
          <p:nvPr>
            <p:ph type="sldNum" sz="quarter" idx="10"/>
          </p:nvPr>
        </p:nvSpPr>
        <p:spPr/>
        <p:txBody>
          <a:bodyPr/>
          <a:lstStyle/>
          <a:p>
            <a:fld id="{30F83A51-0E34-4C28-A530-0476061844E3}" type="slidenum">
              <a:rPr lang="en-AU" smtClean="0"/>
              <a:t>12</a:t>
            </a:fld>
            <a:endParaRPr lang="en-AU"/>
          </a:p>
        </p:txBody>
      </p:sp>
    </p:spTree>
    <p:extLst>
      <p:ext uri="{BB962C8B-B14F-4D97-AF65-F5344CB8AC3E}">
        <p14:creationId xmlns:p14="http://schemas.microsoft.com/office/powerpoint/2010/main" val="10588910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30F83A51-0E34-4C28-A530-0476061844E3}" type="slidenum">
              <a:rPr lang="en-AU" smtClean="0"/>
              <a:t>13</a:t>
            </a:fld>
            <a:endParaRPr lang="en-AU"/>
          </a:p>
        </p:txBody>
      </p:sp>
    </p:spTree>
    <p:extLst>
      <p:ext uri="{BB962C8B-B14F-4D97-AF65-F5344CB8AC3E}">
        <p14:creationId xmlns:p14="http://schemas.microsoft.com/office/powerpoint/2010/main" val="10588910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30F83A51-0E34-4C28-A530-0476061844E3}" type="slidenum">
              <a:rPr lang="en-AU" smtClean="0"/>
              <a:t>14</a:t>
            </a:fld>
            <a:endParaRPr lang="en-AU"/>
          </a:p>
        </p:txBody>
      </p:sp>
    </p:spTree>
    <p:extLst>
      <p:ext uri="{BB962C8B-B14F-4D97-AF65-F5344CB8AC3E}">
        <p14:creationId xmlns:p14="http://schemas.microsoft.com/office/powerpoint/2010/main" val="10588910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You</a:t>
            </a:r>
            <a:r>
              <a:rPr lang="en-AU" baseline="0" dirty="0" smtClean="0"/>
              <a:t> should get the same tea breaks and lunch breaks as paid workers. Treat it like any paid job. Arrive on time. Turn up on time. Let people know if you are sick and cannot come in.</a:t>
            </a:r>
            <a:endParaRPr lang="en-AU" dirty="0" smtClean="0"/>
          </a:p>
          <a:p>
            <a:endParaRPr lang="en-AU" dirty="0"/>
          </a:p>
        </p:txBody>
      </p:sp>
      <p:sp>
        <p:nvSpPr>
          <p:cNvPr id="4" name="Slide Number Placeholder 3"/>
          <p:cNvSpPr>
            <a:spLocks noGrp="1"/>
          </p:cNvSpPr>
          <p:nvPr>
            <p:ph type="sldNum" sz="quarter" idx="10"/>
          </p:nvPr>
        </p:nvSpPr>
        <p:spPr/>
        <p:txBody>
          <a:bodyPr/>
          <a:lstStyle/>
          <a:p>
            <a:fld id="{30F83A51-0E34-4C28-A530-0476061844E3}" type="slidenum">
              <a:rPr lang="en-AU" smtClean="0"/>
              <a:t>15</a:t>
            </a:fld>
            <a:endParaRPr lang="en-AU"/>
          </a:p>
        </p:txBody>
      </p:sp>
    </p:spTree>
    <p:extLst>
      <p:ext uri="{BB962C8B-B14F-4D97-AF65-F5344CB8AC3E}">
        <p14:creationId xmlns:p14="http://schemas.microsoft.com/office/powerpoint/2010/main" val="10588910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Explain each point as it presents.</a:t>
            </a:r>
          </a:p>
          <a:p>
            <a:endParaRPr lang="en-AU" dirty="0"/>
          </a:p>
        </p:txBody>
      </p:sp>
      <p:sp>
        <p:nvSpPr>
          <p:cNvPr id="4" name="Slide Number Placeholder 3"/>
          <p:cNvSpPr>
            <a:spLocks noGrp="1"/>
          </p:cNvSpPr>
          <p:nvPr>
            <p:ph type="sldNum" sz="quarter" idx="10"/>
          </p:nvPr>
        </p:nvSpPr>
        <p:spPr/>
        <p:txBody>
          <a:bodyPr/>
          <a:lstStyle/>
          <a:p>
            <a:fld id="{30F83A51-0E34-4C28-A530-0476061844E3}" type="slidenum">
              <a:rPr lang="en-AU" smtClean="0"/>
              <a:t>16</a:t>
            </a:fld>
            <a:endParaRPr lang="en-AU"/>
          </a:p>
        </p:txBody>
      </p:sp>
    </p:spTree>
    <p:extLst>
      <p:ext uri="{BB962C8B-B14F-4D97-AF65-F5344CB8AC3E}">
        <p14:creationId xmlns:p14="http://schemas.microsoft.com/office/powerpoint/2010/main" val="10588910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30F83A51-0E34-4C28-A530-0476061844E3}" type="slidenum">
              <a:rPr lang="en-AU" smtClean="0"/>
              <a:t>17</a:t>
            </a:fld>
            <a:endParaRPr lang="en-AU"/>
          </a:p>
        </p:txBody>
      </p:sp>
    </p:spTree>
    <p:extLst>
      <p:ext uri="{BB962C8B-B14F-4D97-AF65-F5344CB8AC3E}">
        <p14:creationId xmlns:p14="http://schemas.microsoft.com/office/powerpoint/2010/main" val="10588910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Ask:</a:t>
            </a:r>
            <a:r>
              <a:rPr lang="en-AU" baseline="0" dirty="0" smtClean="0"/>
              <a:t>  Which organisation would it be best to apply to? Regional organisations might be better for people will be more likely to find a job in your local community.</a:t>
            </a:r>
            <a:endParaRPr lang="en-AU" dirty="0" smtClean="0"/>
          </a:p>
          <a:p>
            <a:endParaRPr lang="en-AU" dirty="0"/>
          </a:p>
        </p:txBody>
      </p:sp>
      <p:sp>
        <p:nvSpPr>
          <p:cNvPr id="4" name="Slide Number Placeholder 3"/>
          <p:cNvSpPr>
            <a:spLocks noGrp="1"/>
          </p:cNvSpPr>
          <p:nvPr>
            <p:ph type="sldNum" sz="quarter" idx="10"/>
          </p:nvPr>
        </p:nvSpPr>
        <p:spPr/>
        <p:txBody>
          <a:bodyPr/>
          <a:lstStyle/>
          <a:p>
            <a:fld id="{30F83A51-0E34-4C28-A530-0476061844E3}" type="slidenum">
              <a:rPr lang="en-AU" smtClean="0"/>
              <a:t>18</a:t>
            </a:fld>
            <a:endParaRPr lang="en-AU"/>
          </a:p>
        </p:txBody>
      </p:sp>
    </p:spTree>
    <p:extLst>
      <p:ext uri="{BB962C8B-B14F-4D97-AF65-F5344CB8AC3E}">
        <p14:creationId xmlns:p14="http://schemas.microsoft.com/office/powerpoint/2010/main" val="10588910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30F83A51-0E34-4C28-A530-0476061844E3}" type="slidenum">
              <a:rPr lang="en-AU" smtClean="0"/>
              <a:t>19</a:t>
            </a:fld>
            <a:endParaRPr lang="en-AU"/>
          </a:p>
        </p:txBody>
      </p:sp>
    </p:spTree>
    <p:extLst>
      <p:ext uri="{BB962C8B-B14F-4D97-AF65-F5344CB8AC3E}">
        <p14:creationId xmlns:p14="http://schemas.microsoft.com/office/powerpoint/2010/main" val="1058891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30F83A51-0E34-4C28-A530-0476061844E3}" type="slidenum">
              <a:rPr lang="en-AU" smtClean="0"/>
              <a:t>2</a:t>
            </a:fld>
            <a:endParaRPr lang="en-AU"/>
          </a:p>
        </p:txBody>
      </p:sp>
    </p:spTree>
    <p:extLst>
      <p:ext uri="{BB962C8B-B14F-4D97-AF65-F5344CB8AC3E}">
        <p14:creationId xmlns:p14="http://schemas.microsoft.com/office/powerpoint/2010/main" val="10588910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30F83A51-0E34-4C28-A530-0476061844E3}" type="slidenum">
              <a:rPr lang="en-AU" smtClean="0"/>
              <a:t>20</a:t>
            </a:fld>
            <a:endParaRPr lang="en-AU"/>
          </a:p>
        </p:txBody>
      </p:sp>
    </p:spTree>
    <p:extLst>
      <p:ext uri="{BB962C8B-B14F-4D97-AF65-F5344CB8AC3E}">
        <p14:creationId xmlns:p14="http://schemas.microsoft.com/office/powerpoint/2010/main" val="10588910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By</a:t>
            </a:r>
            <a:r>
              <a:rPr lang="en-AU" baseline="0" dirty="0" smtClean="0"/>
              <a:t> completing the five units in Lily the Volunteer, members of the CALD community will gain knowledge to help them to apply for volunteer roles, work in volunteer roles, cope with any difficulties they might have in their volunteer role.</a:t>
            </a:r>
            <a:endParaRPr lang="en-AU" dirty="0" smtClean="0"/>
          </a:p>
          <a:p>
            <a:endParaRPr lang="en-AU" dirty="0"/>
          </a:p>
        </p:txBody>
      </p:sp>
      <p:sp>
        <p:nvSpPr>
          <p:cNvPr id="4" name="Slide Number Placeholder 3"/>
          <p:cNvSpPr>
            <a:spLocks noGrp="1"/>
          </p:cNvSpPr>
          <p:nvPr>
            <p:ph type="sldNum" sz="quarter" idx="10"/>
          </p:nvPr>
        </p:nvSpPr>
        <p:spPr/>
        <p:txBody>
          <a:bodyPr/>
          <a:lstStyle/>
          <a:p>
            <a:fld id="{30F83A51-0E34-4C28-A530-0476061844E3}" type="slidenum">
              <a:rPr lang="en-AU" smtClean="0"/>
              <a:t>21</a:t>
            </a:fld>
            <a:endParaRPr lang="en-AU"/>
          </a:p>
        </p:txBody>
      </p:sp>
    </p:spTree>
    <p:extLst>
      <p:ext uri="{BB962C8B-B14F-4D97-AF65-F5344CB8AC3E}">
        <p14:creationId xmlns:p14="http://schemas.microsoft.com/office/powerpoint/2010/main" val="1058891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30F83A51-0E34-4C28-A530-0476061844E3}" type="slidenum">
              <a:rPr lang="en-AU" smtClean="0"/>
              <a:t>3</a:t>
            </a:fld>
            <a:endParaRPr lang="en-AU"/>
          </a:p>
        </p:txBody>
      </p:sp>
    </p:spTree>
    <p:extLst>
      <p:ext uri="{BB962C8B-B14F-4D97-AF65-F5344CB8AC3E}">
        <p14:creationId xmlns:p14="http://schemas.microsoft.com/office/powerpoint/2010/main" val="10588910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30F83A51-0E34-4C28-A530-0476061844E3}" type="slidenum">
              <a:rPr lang="en-AU" smtClean="0"/>
              <a:t>4</a:t>
            </a:fld>
            <a:endParaRPr lang="en-AU"/>
          </a:p>
        </p:txBody>
      </p:sp>
    </p:spTree>
    <p:extLst>
      <p:ext uri="{BB962C8B-B14F-4D97-AF65-F5344CB8AC3E}">
        <p14:creationId xmlns:p14="http://schemas.microsoft.com/office/powerpoint/2010/main" val="10588910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30F83A51-0E34-4C28-A530-0476061844E3}" type="slidenum">
              <a:rPr lang="en-AU" smtClean="0"/>
              <a:t>5</a:t>
            </a:fld>
            <a:endParaRPr lang="en-AU"/>
          </a:p>
        </p:txBody>
      </p:sp>
    </p:spTree>
    <p:extLst>
      <p:ext uri="{BB962C8B-B14F-4D97-AF65-F5344CB8AC3E}">
        <p14:creationId xmlns:p14="http://schemas.microsoft.com/office/powerpoint/2010/main" val="10588910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Ask: Is there a charity meal service in your</a:t>
            </a:r>
            <a:r>
              <a:rPr lang="en-AU" baseline="0" dirty="0" smtClean="0"/>
              <a:t> area?</a:t>
            </a:r>
            <a:endParaRPr lang="en-AU" dirty="0" smtClean="0"/>
          </a:p>
          <a:p>
            <a:endParaRPr lang="en-AU" dirty="0"/>
          </a:p>
        </p:txBody>
      </p:sp>
      <p:sp>
        <p:nvSpPr>
          <p:cNvPr id="4" name="Slide Number Placeholder 3"/>
          <p:cNvSpPr>
            <a:spLocks noGrp="1"/>
          </p:cNvSpPr>
          <p:nvPr>
            <p:ph type="sldNum" sz="quarter" idx="10"/>
          </p:nvPr>
        </p:nvSpPr>
        <p:spPr/>
        <p:txBody>
          <a:bodyPr/>
          <a:lstStyle/>
          <a:p>
            <a:fld id="{30F83A51-0E34-4C28-A530-0476061844E3}" type="slidenum">
              <a:rPr lang="en-AU" smtClean="0"/>
              <a:t>6</a:t>
            </a:fld>
            <a:endParaRPr lang="en-AU"/>
          </a:p>
        </p:txBody>
      </p:sp>
    </p:spTree>
    <p:extLst>
      <p:ext uri="{BB962C8B-B14F-4D97-AF65-F5344CB8AC3E}">
        <p14:creationId xmlns:p14="http://schemas.microsoft.com/office/powerpoint/2010/main" val="10588910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Ask:</a:t>
            </a:r>
            <a:r>
              <a:rPr lang="en-AU" baseline="0" dirty="0" smtClean="0"/>
              <a:t>  What is an op shop? Have you been to an op shop? Did you know that most of the people who work there are volunteers? What skills do you think you would learn, doing this work?</a:t>
            </a:r>
            <a:endParaRPr lang="en-AU" dirty="0" smtClean="0"/>
          </a:p>
          <a:p>
            <a:endParaRPr lang="en-AU" dirty="0"/>
          </a:p>
        </p:txBody>
      </p:sp>
      <p:sp>
        <p:nvSpPr>
          <p:cNvPr id="4" name="Slide Number Placeholder 3"/>
          <p:cNvSpPr>
            <a:spLocks noGrp="1"/>
          </p:cNvSpPr>
          <p:nvPr>
            <p:ph type="sldNum" sz="quarter" idx="10"/>
          </p:nvPr>
        </p:nvSpPr>
        <p:spPr/>
        <p:txBody>
          <a:bodyPr/>
          <a:lstStyle/>
          <a:p>
            <a:fld id="{30F83A51-0E34-4C28-A530-0476061844E3}" type="slidenum">
              <a:rPr lang="en-AU" smtClean="0"/>
              <a:t>7</a:t>
            </a:fld>
            <a:endParaRPr lang="en-AU"/>
          </a:p>
        </p:txBody>
      </p:sp>
    </p:spTree>
    <p:extLst>
      <p:ext uri="{BB962C8B-B14F-4D97-AF65-F5344CB8AC3E}">
        <p14:creationId xmlns:p14="http://schemas.microsoft.com/office/powerpoint/2010/main" val="10588910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aseline="0" dirty="0" smtClean="0"/>
              <a:t>Ask: what are some other things you might do in an office?</a:t>
            </a:r>
            <a:endParaRPr lang="en-AU" dirty="0"/>
          </a:p>
        </p:txBody>
      </p:sp>
      <p:sp>
        <p:nvSpPr>
          <p:cNvPr id="4" name="Slide Number Placeholder 3"/>
          <p:cNvSpPr>
            <a:spLocks noGrp="1"/>
          </p:cNvSpPr>
          <p:nvPr>
            <p:ph type="sldNum" sz="quarter" idx="10"/>
          </p:nvPr>
        </p:nvSpPr>
        <p:spPr/>
        <p:txBody>
          <a:bodyPr/>
          <a:lstStyle/>
          <a:p>
            <a:fld id="{30F83A51-0E34-4C28-A530-0476061844E3}" type="slidenum">
              <a:rPr lang="en-AU" smtClean="0"/>
              <a:t>8</a:t>
            </a:fld>
            <a:endParaRPr lang="en-AU"/>
          </a:p>
        </p:txBody>
      </p:sp>
    </p:spTree>
    <p:extLst>
      <p:ext uri="{BB962C8B-B14F-4D97-AF65-F5344CB8AC3E}">
        <p14:creationId xmlns:p14="http://schemas.microsoft.com/office/powerpoint/2010/main" val="10588910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baseline="0" dirty="0" smtClean="0"/>
              <a:t>Ask: what are some other ways of helping with the environment? </a:t>
            </a:r>
            <a:r>
              <a:rPr lang="en-AU" baseline="0" dirty="0" err="1" smtClean="0"/>
              <a:t>Eg</a:t>
            </a:r>
            <a:r>
              <a:rPr lang="en-AU" baseline="0" dirty="0" smtClean="0"/>
              <a:t> cleaning up parks and gardens.</a:t>
            </a:r>
            <a:endParaRPr lang="en-AU" dirty="0" smtClean="0"/>
          </a:p>
          <a:p>
            <a:endParaRPr lang="en-AU" dirty="0"/>
          </a:p>
        </p:txBody>
      </p:sp>
      <p:sp>
        <p:nvSpPr>
          <p:cNvPr id="4" name="Slide Number Placeholder 3"/>
          <p:cNvSpPr>
            <a:spLocks noGrp="1"/>
          </p:cNvSpPr>
          <p:nvPr>
            <p:ph type="sldNum" sz="quarter" idx="10"/>
          </p:nvPr>
        </p:nvSpPr>
        <p:spPr/>
        <p:txBody>
          <a:bodyPr/>
          <a:lstStyle/>
          <a:p>
            <a:fld id="{30F83A51-0E34-4C28-A530-0476061844E3}" type="slidenum">
              <a:rPr lang="en-AU" smtClean="0"/>
              <a:t>9</a:t>
            </a:fld>
            <a:endParaRPr lang="en-AU"/>
          </a:p>
        </p:txBody>
      </p:sp>
    </p:spTree>
    <p:extLst>
      <p:ext uri="{BB962C8B-B14F-4D97-AF65-F5344CB8AC3E}">
        <p14:creationId xmlns:p14="http://schemas.microsoft.com/office/powerpoint/2010/main" val="10588910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95147457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2" name="Abgerundetes Rechteck 3">
            <a:hlinkClick r:id="rId2" action="ppaction://hlinksldjump"/>
          </p:cNvPr>
          <p:cNvSpPr/>
          <p:nvPr userDrawn="1"/>
        </p:nvSpPr>
        <p:spPr>
          <a:xfrm rot="5400000">
            <a:off x="4601041" y="804819"/>
            <a:ext cx="1903296" cy="750859"/>
          </a:xfrm>
          <a:prstGeom prst="roundRect">
            <a:avLst/>
          </a:pr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5" name="Picture 14"/>
          <p:cNvPicPr>
            <a:picLocks noChangeAspect="1"/>
          </p:cNvPicPr>
          <p:nvPr userDrawn="1"/>
        </p:nvPicPr>
        <p:blipFill rotWithShape="1">
          <a:blip r:embed="rId3">
            <a:extLst>
              <a:ext uri="{28A0092B-C50C-407E-A947-70E740481C1C}">
                <a14:useLocalDpi xmlns:a14="http://schemas.microsoft.com/office/drawing/2010/main" val="0"/>
              </a:ext>
            </a:extLst>
          </a:blip>
          <a:srcRect l="-28409" t="62846" r="25023" b="16767"/>
          <a:stretch/>
        </p:blipFill>
        <p:spPr>
          <a:xfrm>
            <a:off x="3757482" y="228601"/>
            <a:ext cx="2170636" cy="778953"/>
          </a:xfrm>
          <a:prstGeom prst="rect">
            <a:avLst/>
          </a:prstGeom>
        </p:spPr>
      </p:pic>
      <p:sp>
        <p:nvSpPr>
          <p:cNvPr id="3" name="Abgerundetes Rechteck 3">
            <a:hlinkClick r:id="rId2" action="ppaction://hlinksldjump"/>
          </p:cNvPr>
          <p:cNvSpPr/>
          <p:nvPr userDrawn="1"/>
        </p:nvSpPr>
        <p:spPr>
          <a:xfrm rot="5400000">
            <a:off x="5426309" y="730410"/>
            <a:ext cx="1811721" cy="808104"/>
          </a:xfrm>
          <a:prstGeom prst="roundRect">
            <a:avLst/>
          </a:pr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Abgerundetes Rechteck 3">
            <a:hlinkClick r:id="rId2" action="ppaction://hlinksldjump"/>
          </p:cNvPr>
          <p:cNvSpPr/>
          <p:nvPr userDrawn="1"/>
        </p:nvSpPr>
        <p:spPr>
          <a:xfrm rot="5400000">
            <a:off x="6969140" y="803786"/>
            <a:ext cx="1958476" cy="808104"/>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Abgerundetes Rechteck 3">
            <a:hlinkClick r:id="rId2" action="ppaction://hlinksldjump"/>
          </p:cNvPr>
          <p:cNvSpPr/>
          <p:nvPr userDrawn="1"/>
        </p:nvSpPr>
        <p:spPr>
          <a:xfrm rot="5400000">
            <a:off x="6155897" y="808926"/>
            <a:ext cx="1968753" cy="808104"/>
          </a:xfrm>
          <a:prstGeom prst="roundRect">
            <a:avLst/>
          </a:prstGeom>
          <a:solidFill>
            <a:srgbClr val="9C305E">
              <a:alpha val="6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Abgerundetes Rechteck 2"/>
          <p:cNvSpPr/>
          <p:nvPr userDrawn="1"/>
        </p:nvSpPr>
        <p:spPr>
          <a:xfrm>
            <a:off x="845907" y="1007553"/>
            <a:ext cx="7506523" cy="5135077"/>
          </a:xfrm>
          <a:prstGeom prst="roundRect">
            <a:avLst>
              <a:gd name="adj" fmla="val 2495"/>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dirty="0">
                <a:solidFill>
                  <a:prstClr val="white"/>
                </a:solidFill>
              </a:rPr>
              <a:t>A volunteer is someone who gives their time to help people in their community or to help on community projects.  </a:t>
            </a:r>
          </a:p>
          <a:p>
            <a:pPr marL="114300"/>
            <a:endParaRPr lang="en-AU" dirty="0">
              <a:solidFill>
                <a:prstClr val="white"/>
              </a:solidFill>
            </a:endParaRPr>
          </a:p>
          <a:p>
            <a:r>
              <a:rPr lang="en-AU" dirty="0">
                <a:solidFill>
                  <a:prstClr val="white"/>
                </a:solidFill>
              </a:rPr>
              <a:t>A volunteer might give one or two hours per week, or per fortnight or per month, to help others.</a:t>
            </a:r>
          </a:p>
          <a:p>
            <a:endParaRPr lang="en-AU" dirty="0">
              <a:solidFill>
                <a:prstClr val="white"/>
              </a:solidFill>
            </a:endParaRPr>
          </a:p>
          <a:p>
            <a:r>
              <a:rPr lang="en-AU" dirty="0">
                <a:solidFill>
                  <a:prstClr val="white"/>
                </a:solidFill>
              </a:rPr>
              <a:t>A volunteer does not get paid for this service.</a:t>
            </a:r>
          </a:p>
        </p:txBody>
      </p:sp>
      <p:sp>
        <p:nvSpPr>
          <p:cNvPr id="9" name="Abgerundetes Rechteck 19"/>
          <p:cNvSpPr/>
          <p:nvPr userDrawn="1"/>
        </p:nvSpPr>
        <p:spPr>
          <a:xfrm>
            <a:off x="845908" y="228601"/>
            <a:ext cx="3831863" cy="776335"/>
          </a:xfrm>
          <a:custGeom>
            <a:avLst/>
            <a:gdLst>
              <a:gd name="connsiteX0" fmla="*/ 0 w 7162800"/>
              <a:gd name="connsiteY0" fmla="*/ 157799 h 6324600"/>
              <a:gd name="connsiteX1" fmla="*/ 157799 w 7162800"/>
              <a:gd name="connsiteY1" fmla="*/ 0 h 6324600"/>
              <a:gd name="connsiteX2" fmla="*/ 7005001 w 7162800"/>
              <a:gd name="connsiteY2" fmla="*/ 0 h 6324600"/>
              <a:gd name="connsiteX3" fmla="*/ 7162800 w 7162800"/>
              <a:gd name="connsiteY3" fmla="*/ 157799 h 6324600"/>
              <a:gd name="connsiteX4" fmla="*/ 7162800 w 7162800"/>
              <a:gd name="connsiteY4" fmla="*/ 6166801 h 6324600"/>
              <a:gd name="connsiteX5" fmla="*/ 7005001 w 7162800"/>
              <a:gd name="connsiteY5" fmla="*/ 6324600 h 6324600"/>
              <a:gd name="connsiteX6" fmla="*/ 157799 w 7162800"/>
              <a:gd name="connsiteY6" fmla="*/ 6324600 h 6324600"/>
              <a:gd name="connsiteX7" fmla="*/ 0 w 7162800"/>
              <a:gd name="connsiteY7" fmla="*/ 6166801 h 6324600"/>
              <a:gd name="connsiteX8" fmla="*/ 0 w 7162800"/>
              <a:gd name="connsiteY8" fmla="*/ 157799 h 6324600"/>
              <a:gd name="connsiteX0" fmla="*/ 12826 w 7175626"/>
              <a:gd name="connsiteY0" fmla="*/ 157799 h 6324600"/>
              <a:gd name="connsiteX1" fmla="*/ 170625 w 7175626"/>
              <a:gd name="connsiteY1" fmla="*/ 0 h 6324600"/>
              <a:gd name="connsiteX2" fmla="*/ 7017827 w 7175626"/>
              <a:gd name="connsiteY2" fmla="*/ 0 h 6324600"/>
              <a:gd name="connsiteX3" fmla="*/ 7175626 w 7175626"/>
              <a:gd name="connsiteY3" fmla="*/ 157799 h 6324600"/>
              <a:gd name="connsiteX4" fmla="*/ 7175626 w 7175626"/>
              <a:gd name="connsiteY4" fmla="*/ 6166801 h 6324600"/>
              <a:gd name="connsiteX5" fmla="*/ 7017827 w 7175626"/>
              <a:gd name="connsiteY5" fmla="*/ 6324600 h 6324600"/>
              <a:gd name="connsiteX6" fmla="*/ 170625 w 7175626"/>
              <a:gd name="connsiteY6" fmla="*/ 6324600 h 6324600"/>
              <a:gd name="connsiteX7" fmla="*/ 12826 w 7175626"/>
              <a:gd name="connsiteY7" fmla="*/ 6166801 h 6324600"/>
              <a:gd name="connsiteX8" fmla="*/ 0 w 7175626"/>
              <a:gd name="connsiteY8" fmla="*/ 939297 h 6324600"/>
              <a:gd name="connsiteX9" fmla="*/ 12826 w 7175626"/>
              <a:gd name="connsiteY9" fmla="*/ 157799 h 6324600"/>
              <a:gd name="connsiteX0" fmla="*/ 12826 w 7175626"/>
              <a:gd name="connsiteY0" fmla="*/ 157799 h 6324600"/>
              <a:gd name="connsiteX1" fmla="*/ 170625 w 7175626"/>
              <a:gd name="connsiteY1" fmla="*/ 0 h 6324600"/>
              <a:gd name="connsiteX2" fmla="*/ 7017827 w 7175626"/>
              <a:gd name="connsiteY2" fmla="*/ 0 h 6324600"/>
              <a:gd name="connsiteX3" fmla="*/ 7175626 w 7175626"/>
              <a:gd name="connsiteY3" fmla="*/ 157799 h 6324600"/>
              <a:gd name="connsiteX4" fmla="*/ 7175626 w 7175626"/>
              <a:gd name="connsiteY4" fmla="*/ 6166801 h 6324600"/>
              <a:gd name="connsiteX5" fmla="*/ 7017827 w 7175626"/>
              <a:gd name="connsiteY5" fmla="*/ 6324600 h 6324600"/>
              <a:gd name="connsiteX6" fmla="*/ 170625 w 7175626"/>
              <a:gd name="connsiteY6" fmla="*/ 6324600 h 6324600"/>
              <a:gd name="connsiteX7" fmla="*/ 12826 w 7175626"/>
              <a:gd name="connsiteY7" fmla="*/ 6166801 h 6324600"/>
              <a:gd name="connsiteX8" fmla="*/ 0 w 7175626"/>
              <a:gd name="connsiteY8" fmla="*/ 866869 h 6324600"/>
              <a:gd name="connsiteX9" fmla="*/ 12826 w 7175626"/>
              <a:gd name="connsiteY9" fmla="*/ 157799 h 6324600"/>
              <a:gd name="connsiteX0" fmla="*/ 12826 w 7179398"/>
              <a:gd name="connsiteY0" fmla="*/ 157799 h 6324600"/>
              <a:gd name="connsiteX1" fmla="*/ 170625 w 7179398"/>
              <a:gd name="connsiteY1" fmla="*/ 0 h 6324600"/>
              <a:gd name="connsiteX2" fmla="*/ 7017827 w 7179398"/>
              <a:gd name="connsiteY2" fmla="*/ 0 h 6324600"/>
              <a:gd name="connsiteX3" fmla="*/ 7175626 w 7179398"/>
              <a:gd name="connsiteY3" fmla="*/ 157799 h 6324600"/>
              <a:gd name="connsiteX4" fmla="*/ 7179398 w 7179398"/>
              <a:gd name="connsiteY4" fmla="*/ 866869 h 6324600"/>
              <a:gd name="connsiteX5" fmla="*/ 7175626 w 7179398"/>
              <a:gd name="connsiteY5" fmla="*/ 6166801 h 6324600"/>
              <a:gd name="connsiteX6" fmla="*/ 7017827 w 7179398"/>
              <a:gd name="connsiteY6" fmla="*/ 6324600 h 6324600"/>
              <a:gd name="connsiteX7" fmla="*/ 170625 w 7179398"/>
              <a:gd name="connsiteY7" fmla="*/ 6324600 h 6324600"/>
              <a:gd name="connsiteX8" fmla="*/ 12826 w 7179398"/>
              <a:gd name="connsiteY8" fmla="*/ 6166801 h 6324600"/>
              <a:gd name="connsiteX9" fmla="*/ 0 w 7179398"/>
              <a:gd name="connsiteY9" fmla="*/ 866869 h 6324600"/>
              <a:gd name="connsiteX10" fmla="*/ 12826 w 7179398"/>
              <a:gd name="connsiteY10" fmla="*/ 157799 h 6324600"/>
              <a:gd name="connsiteX0" fmla="*/ 403558 w 7570130"/>
              <a:gd name="connsiteY0" fmla="*/ 157799 h 6324600"/>
              <a:gd name="connsiteX1" fmla="*/ 561357 w 7570130"/>
              <a:gd name="connsiteY1" fmla="*/ 0 h 6324600"/>
              <a:gd name="connsiteX2" fmla="*/ 7408559 w 7570130"/>
              <a:gd name="connsiteY2" fmla="*/ 0 h 6324600"/>
              <a:gd name="connsiteX3" fmla="*/ 7566358 w 7570130"/>
              <a:gd name="connsiteY3" fmla="*/ 157799 h 6324600"/>
              <a:gd name="connsiteX4" fmla="*/ 7570130 w 7570130"/>
              <a:gd name="connsiteY4" fmla="*/ 866869 h 6324600"/>
              <a:gd name="connsiteX5" fmla="*/ 7566358 w 7570130"/>
              <a:gd name="connsiteY5" fmla="*/ 6166801 h 6324600"/>
              <a:gd name="connsiteX6" fmla="*/ 7408559 w 7570130"/>
              <a:gd name="connsiteY6" fmla="*/ 6324600 h 6324600"/>
              <a:gd name="connsiteX7" fmla="*/ 561357 w 7570130"/>
              <a:gd name="connsiteY7" fmla="*/ 6324600 h 6324600"/>
              <a:gd name="connsiteX8" fmla="*/ 390732 w 7570130"/>
              <a:gd name="connsiteY8" fmla="*/ 866869 h 6324600"/>
              <a:gd name="connsiteX9" fmla="*/ 403558 w 7570130"/>
              <a:gd name="connsiteY9" fmla="*/ 157799 h 6324600"/>
              <a:gd name="connsiteX0" fmla="*/ 12826 w 7179398"/>
              <a:gd name="connsiteY0" fmla="*/ 157799 h 6324600"/>
              <a:gd name="connsiteX1" fmla="*/ 170625 w 7179398"/>
              <a:gd name="connsiteY1" fmla="*/ 0 h 6324600"/>
              <a:gd name="connsiteX2" fmla="*/ 7017827 w 7179398"/>
              <a:gd name="connsiteY2" fmla="*/ 0 h 6324600"/>
              <a:gd name="connsiteX3" fmla="*/ 7175626 w 7179398"/>
              <a:gd name="connsiteY3" fmla="*/ 157799 h 6324600"/>
              <a:gd name="connsiteX4" fmla="*/ 7179398 w 7179398"/>
              <a:gd name="connsiteY4" fmla="*/ 866869 h 6324600"/>
              <a:gd name="connsiteX5" fmla="*/ 7175626 w 7179398"/>
              <a:gd name="connsiteY5" fmla="*/ 6166801 h 6324600"/>
              <a:gd name="connsiteX6" fmla="*/ 7017827 w 7179398"/>
              <a:gd name="connsiteY6" fmla="*/ 6324600 h 6324600"/>
              <a:gd name="connsiteX7" fmla="*/ 0 w 7179398"/>
              <a:gd name="connsiteY7" fmla="*/ 866869 h 6324600"/>
              <a:gd name="connsiteX8" fmla="*/ 12826 w 7179398"/>
              <a:gd name="connsiteY8" fmla="*/ 157799 h 6324600"/>
              <a:gd name="connsiteX0" fmla="*/ 12826 w 7179398"/>
              <a:gd name="connsiteY0" fmla="*/ 157799 h 6166801"/>
              <a:gd name="connsiteX1" fmla="*/ 170625 w 7179398"/>
              <a:gd name="connsiteY1" fmla="*/ 0 h 6166801"/>
              <a:gd name="connsiteX2" fmla="*/ 7017827 w 7179398"/>
              <a:gd name="connsiteY2" fmla="*/ 0 h 6166801"/>
              <a:gd name="connsiteX3" fmla="*/ 7175626 w 7179398"/>
              <a:gd name="connsiteY3" fmla="*/ 157799 h 6166801"/>
              <a:gd name="connsiteX4" fmla="*/ 7179398 w 7179398"/>
              <a:gd name="connsiteY4" fmla="*/ 866869 h 6166801"/>
              <a:gd name="connsiteX5" fmla="*/ 7175626 w 7179398"/>
              <a:gd name="connsiteY5" fmla="*/ 6166801 h 6166801"/>
              <a:gd name="connsiteX6" fmla="*/ 0 w 7179398"/>
              <a:gd name="connsiteY6" fmla="*/ 866869 h 6166801"/>
              <a:gd name="connsiteX7" fmla="*/ 12826 w 7179398"/>
              <a:gd name="connsiteY7" fmla="*/ 157799 h 6166801"/>
              <a:gd name="connsiteX0" fmla="*/ 12826 w 7179398"/>
              <a:gd name="connsiteY0" fmla="*/ 157799 h 955502"/>
              <a:gd name="connsiteX1" fmla="*/ 170625 w 7179398"/>
              <a:gd name="connsiteY1" fmla="*/ 0 h 955502"/>
              <a:gd name="connsiteX2" fmla="*/ 7017827 w 7179398"/>
              <a:gd name="connsiteY2" fmla="*/ 0 h 955502"/>
              <a:gd name="connsiteX3" fmla="*/ 7175626 w 7179398"/>
              <a:gd name="connsiteY3" fmla="*/ 157799 h 955502"/>
              <a:gd name="connsiteX4" fmla="*/ 7179398 w 7179398"/>
              <a:gd name="connsiteY4" fmla="*/ 866869 h 955502"/>
              <a:gd name="connsiteX5" fmla="*/ 0 w 7179398"/>
              <a:gd name="connsiteY5" fmla="*/ 866869 h 955502"/>
              <a:gd name="connsiteX6" fmla="*/ 12826 w 7179398"/>
              <a:gd name="connsiteY6" fmla="*/ 157799 h 955502"/>
              <a:gd name="connsiteX0" fmla="*/ 12826 w 7179398"/>
              <a:gd name="connsiteY0" fmla="*/ 157799 h 921576"/>
              <a:gd name="connsiteX1" fmla="*/ 170625 w 7179398"/>
              <a:gd name="connsiteY1" fmla="*/ 0 h 921576"/>
              <a:gd name="connsiteX2" fmla="*/ 7017827 w 7179398"/>
              <a:gd name="connsiteY2" fmla="*/ 0 h 921576"/>
              <a:gd name="connsiteX3" fmla="*/ 7175626 w 7179398"/>
              <a:gd name="connsiteY3" fmla="*/ 157799 h 921576"/>
              <a:gd name="connsiteX4" fmla="*/ 7179398 w 7179398"/>
              <a:gd name="connsiteY4" fmla="*/ 866869 h 921576"/>
              <a:gd name="connsiteX5" fmla="*/ 0 w 7179398"/>
              <a:gd name="connsiteY5" fmla="*/ 866869 h 921576"/>
              <a:gd name="connsiteX6" fmla="*/ 12826 w 7179398"/>
              <a:gd name="connsiteY6" fmla="*/ 157799 h 921576"/>
              <a:gd name="connsiteX0" fmla="*/ 12826 w 7179398"/>
              <a:gd name="connsiteY0" fmla="*/ 157799 h 866869"/>
              <a:gd name="connsiteX1" fmla="*/ 170625 w 7179398"/>
              <a:gd name="connsiteY1" fmla="*/ 0 h 866869"/>
              <a:gd name="connsiteX2" fmla="*/ 7017827 w 7179398"/>
              <a:gd name="connsiteY2" fmla="*/ 0 h 866869"/>
              <a:gd name="connsiteX3" fmla="*/ 7175626 w 7179398"/>
              <a:gd name="connsiteY3" fmla="*/ 157799 h 866869"/>
              <a:gd name="connsiteX4" fmla="*/ 7179398 w 7179398"/>
              <a:gd name="connsiteY4" fmla="*/ 866869 h 866869"/>
              <a:gd name="connsiteX5" fmla="*/ 0 w 7179398"/>
              <a:gd name="connsiteY5" fmla="*/ 866869 h 866869"/>
              <a:gd name="connsiteX6" fmla="*/ 12826 w 7179398"/>
              <a:gd name="connsiteY6" fmla="*/ 157799 h 866869"/>
              <a:gd name="connsiteX0" fmla="*/ 12826 w 7179398"/>
              <a:gd name="connsiteY0" fmla="*/ 157799 h 866869"/>
              <a:gd name="connsiteX1" fmla="*/ 170625 w 7179398"/>
              <a:gd name="connsiteY1" fmla="*/ 0 h 866869"/>
              <a:gd name="connsiteX2" fmla="*/ 7017827 w 7179398"/>
              <a:gd name="connsiteY2" fmla="*/ 0 h 866869"/>
              <a:gd name="connsiteX3" fmla="*/ 7175626 w 7179398"/>
              <a:gd name="connsiteY3" fmla="*/ 157799 h 866869"/>
              <a:gd name="connsiteX4" fmla="*/ 7179398 w 7179398"/>
              <a:gd name="connsiteY4" fmla="*/ 866869 h 866869"/>
              <a:gd name="connsiteX5" fmla="*/ 0 w 7179398"/>
              <a:gd name="connsiteY5" fmla="*/ 776335 h 866869"/>
              <a:gd name="connsiteX6" fmla="*/ 12826 w 7179398"/>
              <a:gd name="connsiteY6" fmla="*/ 157799 h 866869"/>
              <a:gd name="connsiteX0" fmla="*/ 12826 w 7179398"/>
              <a:gd name="connsiteY0" fmla="*/ 157799 h 776335"/>
              <a:gd name="connsiteX1" fmla="*/ 170625 w 7179398"/>
              <a:gd name="connsiteY1" fmla="*/ 0 h 776335"/>
              <a:gd name="connsiteX2" fmla="*/ 7017827 w 7179398"/>
              <a:gd name="connsiteY2" fmla="*/ 0 h 776335"/>
              <a:gd name="connsiteX3" fmla="*/ 7175626 w 7179398"/>
              <a:gd name="connsiteY3" fmla="*/ 157799 h 776335"/>
              <a:gd name="connsiteX4" fmla="*/ 7179398 w 7179398"/>
              <a:gd name="connsiteY4" fmla="*/ 776334 h 776335"/>
              <a:gd name="connsiteX5" fmla="*/ 0 w 7179398"/>
              <a:gd name="connsiteY5" fmla="*/ 776335 h 776335"/>
              <a:gd name="connsiteX6" fmla="*/ 12826 w 7179398"/>
              <a:gd name="connsiteY6" fmla="*/ 157799 h 77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79398" h="776335">
                <a:moveTo>
                  <a:pt x="12826" y="157799"/>
                </a:moveTo>
                <a:cubicBezTo>
                  <a:pt x="12826" y="70649"/>
                  <a:pt x="83475" y="0"/>
                  <a:pt x="170625" y="0"/>
                </a:cubicBezTo>
                <a:lnTo>
                  <a:pt x="7017827" y="0"/>
                </a:lnTo>
                <a:cubicBezTo>
                  <a:pt x="7104977" y="0"/>
                  <a:pt x="7175626" y="70649"/>
                  <a:pt x="7175626" y="157799"/>
                </a:cubicBezTo>
                <a:cubicBezTo>
                  <a:pt x="7176883" y="394156"/>
                  <a:pt x="7178141" y="539977"/>
                  <a:pt x="7179398" y="776334"/>
                </a:cubicBezTo>
                <a:lnTo>
                  <a:pt x="0" y="776335"/>
                </a:lnTo>
                <a:lnTo>
                  <a:pt x="12826" y="157799"/>
                </a:lnTo>
                <a:close/>
              </a:path>
            </a:pathLst>
          </a:custGeom>
          <a:solidFill>
            <a:schemeClr val="accent6">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feld 20"/>
          <p:cNvSpPr txBox="1"/>
          <p:nvPr userDrawn="1"/>
        </p:nvSpPr>
        <p:spPr>
          <a:xfrm>
            <a:off x="1300032" y="432101"/>
            <a:ext cx="2457450" cy="369332"/>
          </a:xfrm>
          <a:prstGeom prst="rect">
            <a:avLst/>
          </a:prstGeom>
          <a:noFill/>
        </p:spPr>
        <p:txBody>
          <a:bodyPr wrap="square" rtlCol="0">
            <a:spAutoFit/>
          </a:bodyPr>
          <a:lstStyle/>
          <a:p>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What is a volunteer? </a:t>
            </a:r>
            <a:endParaRPr lang="en-US"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1" name="TextBox 10"/>
          <p:cNvSpPr txBox="1"/>
          <p:nvPr userDrawn="1"/>
        </p:nvSpPr>
        <p:spPr>
          <a:xfrm>
            <a:off x="1300032" y="1660801"/>
            <a:ext cx="3271969" cy="3970318"/>
          </a:xfrm>
          <a:prstGeom prst="rect">
            <a:avLst/>
          </a:prstGeom>
          <a:noFill/>
        </p:spPr>
        <p:txBody>
          <a:bodyPr wrap="square" rtlCol="0">
            <a:spAutoFit/>
          </a:bodyPr>
          <a:lstStyle/>
          <a:p>
            <a:pPr marL="285750" indent="-285750">
              <a:buFont typeface="Arial" panose="020B0604020202020204" pitchFamily="34" charset="0"/>
              <a:buChar char="•"/>
            </a:pPr>
            <a:r>
              <a:rPr lang="en-AU" dirty="0">
                <a:solidFill>
                  <a:prstClr val="black"/>
                </a:solidFill>
              </a:rPr>
              <a:t>A volunteer is someone who gives their time to help people in their community or to help on community projects.  </a:t>
            </a:r>
          </a:p>
          <a:p>
            <a:pPr marL="400050" indent="-285750">
              <a:buFont typeface="Arial" panose="020B0604020202020204" pitchFamily="34" charset="0"/>
              <a:buChar char="•"/>
            </a:pPr>
            <a:endParaRPr lang="en-AU" dirty="0">
              <a:solidFill>
                <a:prstClr val="black"/>
              </a:solidFill>
            </a:endParaRPr>
          </a:p>
          <a:p>
            <a:pPr marL="285750" indent="-285750">
              <a:buFont typeface="Arial" panose="020B0604020202020204" pitchFamily="34" charset="0"/>
              <a:buChar char="•"/>
            </a:pPr>
            <a:r>
              <a:rPr lang="en-AU" dirty="0">
                <a:solidFill>
                  <a:prstClr val="black"/>
                </a:solidFill>
              </a:rPr>
              <a:t>A volunteer might give one or two hours per week, or per fortnight or per month, to help others.</a:t>
            </a:r>
          </a:p>
          <a:p>
            <a:pPr marL="285750" indent="-285750">
              <a:buFont typeface="Arial" panose="020B0604020202020204" pitchFamily="34" charset="0"/>
              <a:buChar char="•"/>
            </a:pPr>
            <a:endParaRPr lang="en-AU" dirty="0">
              <a:solidFill>
                <a:prstClr val="black"/>
              </a:solidFill>
            </a:endParaRPr>
          </a:p>
          <a:p>
            <a:pPr marL="285750" indent="-285750">
              <a:buFont typeface="Arial" panose="020B0604020202020204" pitchFamily="34" charset="0"/>
              <a:buChar char="•"/>
            </a:pPr>
            <a:r>
              <a:rPr lang="en-AU" dirty="0">
                <a:solidFill>
                  <a:prstClr val="black"/>
                </a:solidFill>
              </a:rPr>
              <a:t>A volunteer does not get paid for this service.</a:t>
            </a:r>
          </a:p>
          <a:p>
            <a:endParaRPr lang="en-AU" dirty="0">
              <a:solidFill>
                <a:prstClr val="black"/>
              </a:solidFill>
            </a:endParaRPr>
          </a:p>
        </p:txBody>
      </p:sp>
      <p:sp>
        <p:nvSpPr>
          <p:cNvPr id="16" name="Rounded Rectangle 15"/>
          <p:cNvSpPr/>
          <p:nvPr userDrawn="1"/>
        </p:nvSpPr>
        <p:spPr>
          <a:xfrm>
            <a:off x="4599168" y="235033"/>
            <a:ext cx="578091" cy="580048"/>
          </a:xfrm>
          <a:prstGeom prst="round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spTree>
    <p:extLst>
      <p:ext uri="{BB962C8B-B14F-4D97-AF65-F5344CB8AC3E}">
        <p14:creationId xmlns:p14="http://schemas.microsoft.com/office/powerpoint/2010/main" val="644554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40470579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7846470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622114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rgbClr val="1F2C3F"/>
          </a:solidFill>
          <a:latin typeface="Bebas Neue Bold" panose="020B0606020202050201"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F2C3F"/>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1F2C3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F2C3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F2C3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F2C3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2"/>
          <p:cNvSpPr txBox="1"/>
          <p:nvPr/>
        </p:nvSpPr>
        <p:spPr>
          <a:xfrm>
            <a:off x="625526" y="2452032"/>
            <a:ext cx="4495832" cy="6667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AU" b="1" dirty="0" smtClean="0">
                <a:solidFill>
                  <a:srgbClr val="A23330"/>
                </a:solidFill>
                <a:latin typeface="Arial"/>
                <a:ea typeface="Calibri"/>
                <a:cs typeface="Times New Roman"/>
              </a:rPr>
              <a:t>An introduction to volunteering for CALD communities </a:t>
            </a:r>
            <a:endParaRPr lang="en-AU" sz="1200" dirty="0">
              <a:solidFill>
                <a:srgbClr val="A23330"/>
              </a:solidFill>
              <a:ea typeface="Calibri"/>
              <a:cs typeface="Times New Roman"/>
            </a:endParaRPr>
          </a:p>
        </p:txBody>
      </p:sp>
      <p:sp>
        <p:nvSpPr>
          <p:cNvPr id="13" name="Text Box 2"/>
          <p:cNvSpPr txBox="1"/>
          <p:nvPr/>
        </p:nvSpPr>
        <p:spPr>
          <a:xfrm>
            <a:off x="625524" y="1793473"/>
            <a:ext cx="6202446" cy="6667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AU" sz="3600" b="1" dirty="0" smtClean="0">
                <a:solidFill>
                  <a:srgbClr val="742446"/>
                </a:solidFill>
                <a:latin typeface="Arial"/>
                <a:ea typeface="Calibri"/>
                <a:cs typeface="Times New Roman"/>
              </a:rPr>
              <a:t>Lily the Volunteer:</a:t>
            </a:r>
            <a:endParaRPr lang="en-AU" sz="1100" dirty="0">
              <a:solidFill>
                <a:prstClr val="black"/>
              </a:solidFill>
              <a:ea typeface="Calibri"/>
              <a:cs typeface="Times New Roman"/>
            </a:endParaRPr>
          </a:p>
        </p:txBody>
      </p:sp>
      <p:sp>
        <p:nvSpPr>
          <p:cNvPr id="14" name="Text Box 12"/>
          <p:cNvSpPr txBox="1"/>
          <p:nvPr/>
        </p:nvSpPr>
        <p:spPr>
          <a:xfrm>
            <a:off x="1159831" y="2762250"/>
            <a:ext cx="2869406" cy="6667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endParaRPr lang="en-AU" sz="1600" dirty="0">
              <a:solidFill>
                <a:prstClr val="black"/>
              </a:solidFill>
              <a:ea typeface="Calibri"/>
              <a:cs typeface="Times New Roman"/>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0400" y="2838870"/>
            <a:ext cx="5943600" cy="4019130"/>
          </a:xfrm>
          <a:prstGeom prst="rect">
            <a:avLst/>
          </a:prstGeom>
        </p:spPr>
      </p:pic>
    </p:spTree>
    <p:extLst>
      <p:ext uri="{BB962C8B-B14F-4D97-AF65-F5344CB8AC3E}">
        <p14:creationId xmlns:p14="http://schemas.microsoft.com/office/powerpoint/2010/main" val="16682787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bgerundetes Rechteck 19"/>
          <p:cNvSpPr/>
          <p:nvPr/>
        </p:nvSpPr>
        <p:spPr>
          <a:xfrm>
            <a:off x="428857" y="485286"/>
            <a:ext cx="6086243" cy="565433"/>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rgbClr val="A23330">
                    <a:satMod val="155000"/>
                  </a:srgbClr>
                </a:solidFill>
                <a:prstDash val="solid"/>
              </a:ln>
              <a:solidFill>
                <a:srgbClr val="C85232">
                  <a:tint val="85000"/>
                  <a:satMod val="155000"/>
                </a:srgbClr>
              </a:solidFill>
              <a:effectLst>
                <a:outerShdw blurRad="41275" dist="20320" dir="1800000" algn="tl" rotWithShape="0">
                  <a:srgbClr val="000000">
                    <a:alpha val="40000"/>
                  </a:srgbClr>
                </a:outerShdw>
              </a:effectLst>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0284" y="1830288"/>
            <a:ext cx="4512838" cy="3008558"/>
          </a:xfrm>
          <a:prstGeom prst="roundRect">
            <a:avLst/>
          </a:prstGeom>
        </p:spPr>
      </p:pic>
      <p:sp>
        <p:nvSpPr>
          <p:cNvPr id="12" name="TextBox 11"/>
          <p:cNvSpPr txBox="1"/>
          <p:nvPr/>
        </p:nvSpPr>
        <p:spPr>
          <a:xfrm>
            <a:off x="947373" y="1358014"/>
            <a:ext cx="2414339" cy="369332"/>
          </a:xfrm>
          <a:prstGeom prst="rect">
            <a:avLst/>
          </a:prstGeom>
          <a:noFill/>
        </p:spPr>
        <p:txBody>
          <a:bodyPr wrap="square" rtlCol="0">
            <a:spAutoFit/>
          </a:bodyPr>
          <a:lstStyle/>
          <a:p>
            <a:r>
              <a:rPr lang="en-AU" b="1" dirty="0" smtClean="0">
                <a:solidFill>
                  <a:schemeClr val="tx2"/>
                </a:solidFill>
              </a:rPr>
              <a:t>Elderly support</a:t>
            </a:r>
            <a:endParaRPr lang="en-AU" b="1" dirty="0">
              <a:solidFill>
                <a:schemeClr val="tx2"/>
              </a:solidFill>
            </a:endParaRPr>
          </a:p>
        </p:txBody>
      </p:sp>
      <p:sp>
        <p:nvSpPr>
          <p:cNvPr id="13" name="TextBox 12"/>
          <p:cNvSpPr txBox="1"/>
          <p:nvPr/>
        </p:nvSpPr>
        <p:spPr>
          <a:xfrm>
            <a:off x="947373" y="5018511"/>
            <a:ext cx="3521279" cy="1015663"/>
          </a:xfrm>
          <a:prstGeom prst="rect">
            <a:avLst/>
          </a:prstGeom>
          <a:noFill/>
        </p:spPr>
        <p:txBody>
          <a:bodyPr wrap="square" rtlCol="0">
            <a:spAutoFit/>
          </a:bodyPr>
          <a:lstStyle/>
          <a:p>
            <a:pPr marL="114300" indent="0">
              <a:buNone/>
            </a:pPr>
            <a:r>
              <a:rPr lang="en-AU" sz="1400" dirty="0"/>
              <a:t>Help older people with their </a:t>
            </a:r>
            <a:r>
              <a:rPr lang="en-AU" sz="1400" dirty="0" smtClean="0"/>
              <a:t>shopping, or take </a:t>
            </a:r>
            <a:r>
              <a:rPr lang="en-AU" sz="1400" dirty="0"/>
              <a:t>them out for a </a:t>
            </a:r>
            <a:r>
              <a:rPr lang="en-AU" sz="1400" dirty="0" smtClean="0"/>
              <a:t>walk.  Visit </a:t>
            </a:r>
            <a:r>
              <a:rPr lang="en-AU" sz="1400" dirty="0"/>
              <a:t>and talk with them at home or in aged care centres</a:t>
            </a:r>
          </a:p>
          <a:p>
            <a:endParaRPr lang="en-AU" dirty="0"/>
          </a:p>
        </p:txBody>
      </p:sp>
      <p:sp>
        <p:nvSpPr>
          <p:cNvPr id="16" name="Textfeld 20"/>
          <p:cNvSpPr txBox="1"/>
          <p:nvPr/>
        </p:nvSpPr>
        <p:spPr>
          <a:xfrm>
            <a:off x="857202" y="520274"/>
            <a:ext cx="3453111" cy="408623"/>
          </a:xfrm>
          <a:prstGeom prst="roundRect">
            <a:avLst/>
          </a:prstGeom>
          <a:noFill/>
        </p:spPr>
        <p:txBody>
          <a:bodyPr wrap="square" rtlCol="0">
            <a:spAutoFit/>
          </a:bodyPr>
          <a:lstStyle/>
          <a:p>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Areas of volunteering </a:t>
            </a:r>
            <a:endParaRPr lang="en-US"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75457" y="4647774"/>
            <a:ext cx="3268543" cy="2210226"/>
          </a:xfrm>
          <a:prstGeom prst="rect">
            <a:avLst/>
          </a:prstGeom>
        </p:spPr>
      </p:pic>
    </p:spTree>
    <p:extLst>
      <p:ext uri="{BB962C8B-B14F-4D97-AF65-F5344CB8AC3E}">
        <p14:creationId xmlns:p14="http://schemas.microsoft.com/office/powerpoint/2010/main" val="22915338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bgerundetes Rechteck 19"/>
          <p:cNvSpPr/>
          <p:nvPr/>
        </p:nvSpPr>
        <p:spPr>
          <a:xfrm>
            <a:off x="428857" y="485286"/>
            <a:ext cx="6086243" cy="565433"/>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rgbClr val="A23330">
                    <a:satMod val="155000"/>
                  </a:srgbClr>
                </a:solidFill>
                <a:prstDash val="solid"/>
              </a:ln>
              <a:solidFill>
                <a:srgbClr val="C85232">
                  <a:tint val="85000"/>
                  <a:satMod val="155000"/>
                </a:srgbClr>
              </a:solidFill>
              <a:effectLst>
                <a:outerShdw blurRad="41275" dist="20320" dir="1800000" algn="tl" rotWithShape="0">
                  <a:srgbClr val="000000">
                    <a:alpha val="40000"/>
                  </a:srgbClr>
                </a:outerShdw>
              </a:effectLst>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0600" y="1776274"/>
            <a:ext cx="4512838" cy="3007980"/>
          </a:xfrm>
          <a:prstGeom prst="roundRect">
            <a:avLst/>
          </a:prstGeom>
        </p:spPr>
      </p:pic>
      <p:sp>
        <p:nvSpPr>
          <p:cNvPr id="11" name="TextBox 10"/>
          <p:cNvSpPr txBox="1"/>
          <p:nvPr/>
        </p:nvSpPr>
        <p:spPr>
          <a:xfrm>
            <a:off x="987689" y="1303711"/>
            <a:ext cx="2414339" cy="369332"/>
          </a:xfrm>
          <a:prstGeom prst="rect">
            <a:avLst/>
          </a:prstGeom>
          <a:noFill/>
        </p:spPr>
        <p:txBody>
          <a:bodyPr wrap="square" rtlCol="0">
            <a:spAutoFit/>
          </a:bodyPr>
          <a:lstStyle/>
          <a:p>
            <a:r>
              <a:rPr lang="en-AU" b="1" dirty="0" smtClean="0">
                <a:solidFill>
                  <a:schemeClr val="tx2"/>
                </a:solidFill>
              </a:rPr>
              <a:t>Helping with animals</a:t>
            </a:r>
            <a:endParaRPr lang="en-AU" b="1" dirty="0">
              <a:solidFill>
                <a:schemeClr val="tx2"/>
              </a:solidFill>
            </a:endParaRPr>
          </a:p>
        </p:txBody>
      </p:sp>
      <p:sp>
        <p:nvSpPr>
          <p:cNvPr id="14" name="TextBox 13"/>
          <p:cNvSpPr txBox="1"/>
          <p:nvPr/>
        </p:nvSpPr>
        <p:spPr>
          <a:xfrm>
            <a:off x="987689" y="4964208"/>
            <a:ext cx="3521279" cy="584775"/>
          </a:xfrm>
          <a:prstGeom prst="rect">
            <a:avLst/>
          </a:prstGeom>
          <a:noFill/>
        </p:spPr>
        <p:txBody>
          <a:bodyPr wrap="square" rtlCol="0">
            <a:spAutoFit/>
          </a:bodyPr>
          <a:lstStyle/>
          <a:p>
            <a:r>
              <a:rPr lang="en-AU" sz="1400" dirty="0" smtClean="0"/>
              <a:t>Helping hurt animals and homeless animals. </a:t>
            </a:r>
            <a:endParaRPr lang="en-AU" sz="1400" dirty="0"/>
          </a:p>
          <a:p>
            <a:endParaRPr lang="en-AU" dirty="0"/>
          </a:p>
        </p:txBody>
      </p:sp>
      <p:sp>
        <p:nvSpPr>
          <p:cNvPr id="16" name="Textfeld 20"/>
          <p:cNvSpPr txBox="1"/>
          <p:nvPr/>
        </p:nvSpPr>
        <p:spPr>
          <a:xfrm>
            <a:off x="857202" y="520274"/>
            <a:ext cx="3453111" cy="408623"/>
          </a:xfrm>
          <a:prstGeom prst="roundRect">
            <a:avLst/>
          </a:prstGeom>
          <a:noFill/>
        </p:spPr>
        <p:txBody>
          <a:bodyPr wrap="square" rtlCol="0">
            <a:spAutoFit/>
          </a:bodyPr>
          <a:lstStyle/>
          <a:p>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Areas of volunteering </a:t>
            </a:r>
            <a:endParaRPr lang="en-US"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75457" y="4647774"/>
            <a:ext cx="3268543" cy="2210226"/>
          </a:xfrm>
          <a:prstGeom prst="rect">
            <a:avLst/>
          </a:prstGeom>
        </p:spPr>
      </p:pic>
    </p:spTree>
    <p:extLst>
      <p:ext uri="{BB962C8B-B14F-4D97-AF65-F5344CB8AC3E}">
        <p14:creationId xmlns:p14="http://schemas.microsoft.com/office/powerpoint/2010/main" val="7635184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bgerundetes Rechteck 19"/>
          <p:cNvSpPr/>
          <p:nvPr/>
        </p:nvSpPr>
        <p:spPr>
          <a:xfrm>
            <a:off x="428857" y="485286"/>
            <a:ext cx="6086243" cy="565433"/>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rgbClr val="A23330">
                    <a:satMod val="155000"/>
                  </a:srgbClr>
                </a:solidFill>
                <a:prstDash val="solid"/>
              </a:ln>
              <a:solidFill>
                <a:srgbClr val="C85232">
                  <a:tint val="85000"/>
                  <a:satMod val="155000"/>
                </a:srgbClr>
              </a:solidFill>
              <a:effectLst>
                <a:outerShdw blurRad="41275" dist="20320" dir="1800000" algn="tl" rotWithShape="0">
                  <a:srgbClr val="000000">
                    <a:alpha val="40000"/>
                  </a:srgbClr>
                </a:outerShdw>
              </a:effectLst>
            </a:endParaRPr>
          </a:p>
        </p:txBody>
      </p:sp>
      <p:sp>
        <p:nvSpPr>
          <p:cNvPr id="9" name="TextBox 8"/>
          <p:cNvSpPr txBox="1"/>
          <p:nvPr/>
        </p:nvSpPr>
        <p:spPr>
          <a:xfrm>
            <a:off x="922017" y="1319886"/>
            <a:ext cx="2414339" cy="369332"/>
          </a:xfrm>
          <a:prstGeom prst="rect">
            <a:avLst/>
          </a:prstGeom>
          <a:noFill/>
        </p:spPr>
        <p:txBody>
          <a:bodyPr wrap="square" rtlCol="0">
            <a:spAutoFit/>
          </a:bodyPr>
          <a:lstStyle/>
          <a:p>
            <a:r>
              <a:rPr lang="en-AU" b="1" dirty="0" smtClean="0">
                <a:solidFill>
                  <a:schemeClr val="tx2"/>
                </a:solidFill>
              </a:rPr>
              <a:t>Tutoring</a:t>
            </a:r>
            <a:r>
              <a:rPr lang="en-AU" sz="1600" b="1" dirty="0" smtClean="0">
                <a:solidFill>
                  <a:schemeClr val="bg2"/>
                </a:solidFill>
              </a:rPr>
              <a:t> </a:t>
            </a:r>
            <a:endParaRPr lang="en-AU" sz="1600" b="1" dirty="0">
              <a:solidFill>
                <a:schemeClr val="bg2"/>
              </a:solidFill>
            </a:endParaRPr>
          </a:p>
        </p:txBody>
      </p:sp>
      <p:sp>
        <p:nvSpPr>
          <p:cNvPr id="12" name="TextBox 11"/>
          <p:cNvSpPr txBox="1"/>
          <p:nvPr/>
        </p:nvSpPr>
        <p:spPr>
          <a:xfrm>
            <a:off x="925428" y="4908536"/>
            <a:ext cx="3521279" cy="1015663"/>
          </a:xfrm>
          <a:prstGeom prst="rect">
            <a:avLst/>
          </a:prstGeom>
          <a:noFill/>
        </p:spPr>
        <p:txBody>
          <a:bodyPr wrap="square" rtlCol="0">
            <a:spAutoFit/>
          </a:bodyPr>
          <a:lstStyle/>
          <a:p>
            <a:pPr marL="114300" indent="0">
              <a:buNone/>
            </a:pPr>
            <a:r>
              <a:rPr lang="en-AU" sz="1400" dirty="0"/>
              <a:t>Helping people to learn how to use computers, mobile phones and </a:t>
            </a:r>
            <a:r>
              <a:rPr lang="en-AU" sz="1400" dirty="0" smtClean="0"/>
              <a:t>tablets or helping in a homework club.</a:t>
            </a:r>
            <a:endParaRPr lang="en-AU" sz="1400" dirty="0"/>
          </a:p>
          <a:p>
            <a:endParaRPr lang="en-AU" dirty="0"/>
          </a:p>
        </p:txBody>
      </p:sp>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b="10476"/>
          <a:stretch/>
        </p:blipFill>
        <p:spPr>
          <a:xfrm>
            <a:off x="914068" y="1740429"/>
            <a:ext cx="4534558" cy="3060000"/>
          </a:xfrm>
          <a:prstGeom prst="roundRect">
            <a:avLst/>
          </a:prstGeom>
        </p:spPr>
      </p:pic>
      <p:sp>
        <p:nvSpPr>
          <p:cNvPr id="16" name="Textfeld 20"/>
          <p:cNvSpPr txBox="1"/>
          <p:nvPr/>
        </p:nvSpPr>
        <p:spPr>
          <a:xfrm>
            <a:off x="857202" y="520274"/>
            <a:ext cx="3453111" cy="408623"/>
          </a:xfrm>
          <a:prstGeom prst="roundRect">
            <a:avLst/>
          </a:prstGeom>
          <a:noFill/>
        </p:spPr>
        <p:txBody>
          <a:bodyPr wrap="square" rtlCol="0">
            <a:spAutoFit/>
          </a:bodyPr>
          <a:lstStyle/>
          <a:p>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Areas of volunteering </a:t>
            </a:r>
            <a:endParaRPr lang="en-US"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75457" y="4647774"/>
            <a:ext cx="3268543" cy="2210226"/>
          </a:xfrm>
          <a:prstGeom prst="rect">
            <a:avLst/>
          </a:prstGeom>
        </p:spPr>
      </p:pic>
    </p:spTree>
    <p:extLst>
      <p:ext uri="{BB962C8B-B14F-4D97-AF65-F5344CB8AC3E}">
        <p14:creationId xmlns:p14="http://schemas.microsoft.com/office/powerpoint/2010/main" val="30587446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bgerundetes Rechteck 19"/>
          <p:cNvSpPr/>
          <p:nvPr/>
        </p:nvSpPr>
        <p:spPr>
          <a:xfrm>
            <a:off x="428857" y="485286"/>
            <a:ext cx="6086243" cy="565433"/>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rgbClr val="A23330">
                    <a:satMod val="155000"/>
                  </a:srgbClr>
                </a:solidFill>
                <a:prstDash val="solid"/>
              </a:ln>
              <a:solidFill>
                <a:srgbClr val="C85232">
                  <a:tint val="85000"/>
                  <a:satMod val="155000"/>
                </a:srgbClr>
              </a:solidFill>
              <a:effectLst>
                <a:outerShdw blurRad="41275" dist="20320" dir="1800000" algn="tl" rotWithShape="0">
                  <a:srgbClr val="000000">
                    <a:alpha val="40000"/>
                  </a:srgbClr>
                </a:outerShdw>
              </a:effectLst>
            </a:endParaRPr>
          </a:p>
        </p:txBody>
      </p:sp>
      <p:pic>
        <p:nvPicPr>
          <p:cNvPr id="10" name="Picture 9"/>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898146" y="1863787"/>
            <a:ext cx="4511970" cy="3007980"/>
          </a:xfrm>
          <a:prstGeom prst="roundRect">
            <a:avLst/>
          </a:prstGeom>
        </p:spPr>
      </p:pic>
      <p:sp>
        <p:nvSpPr>
          <p:cNvPr id="11" name="TextBox 10"/>
          <p:cNvSpPr txBox="1"/>
          <p:nvPr/>
        </p:nvSpPr>
        <p:spPr>
          <a:xfrm>
            <a:off x="894801" y="1391224"/>
            <a:ext cx="2414339" cy="369332"/>
          </a:xfrm>
          <a:prstGeom prst="rect">
            <a:avLst/>
          </a:prstGeom>
          <a:noFill/>
        </p:spPr>
        <p:txBody>
          <a:bodyPr wrap="square" rtlCol="0">
            <a:spAutoFit/>
          </a:bodyPr>
          <a:lstStyle/>
          <a:p>
            <a:r>
              <a:rPr lang="en-AU" b="1" dirty="0" smtClean="0">
                <a:solidFill>
                  <a:schemeClr val="tx2"/>
                </a:solidFill>
              </a:rPr>
              <a:t>Volunteering in Sports</a:t>
            </a:r>
            <a:endParaRPr lang="en-AU" b="1" dirty="0">
              <a:solidFill>
                <a:schemeClr val="tx2"/>
              </a:solidFill>
            </a:endParaRPr>
          </a:p>
        </p:txBody>
      </p:sp>
      <p:sp>
        <p:nvSpPr>
          <p:cNvPr id="14" name="TextBox 13"/>
          <p:cNvSpPr txBox="1"/>
          <p:nvPr/>
        </p:nvSpPr>
        <p:spPr>
          <a:xfrm>
            <a:off x="894801" y="5051721"/>
            <a:ext cx="3521279" cy="584775"/>
          </a:xfrm>
          <a:prstGeom prst="rect">
            <a:avLst/>
          </a:prstGeom>
          <a:noFill/>
        </p:spPr>
        <p:txBody>
          <a:bodyPr wrap="square" rtlCol="0">
            <a:spAutoFit/>
          </a:bodyPr>
          <a:lstStyle/>
          <a:p>
            <a:r>
              <a:rPr lang="en-AU" sz="1400" dirty="0" smtClean="0"/>
              <a:t>Helping with local sports groups</a:t>
            </a:r>
            <a:r>
              <a:rPr lang="en-AU" sz="1200" dirty="0" smtClean="0"/>
              <a:t>.</a:t>
            </a:r>
            <a:endParaRPr lang="en-AU" sz="1200" dirty="0"/>
          </a:p>
          <a:p>
            <a:endParaRPr lang="en-AU" dirty="0"/>
          </a:p>
        </p:txBody>
      </p:sp>
      <p:sp>
        <p:nvSpPr>
          <p:cNvPr id="16" name="Textfeld 20"/>
          <p:cNvSpPr txBox="1"/>
          <p:nvPr/>
        </p:nvSpPr>
        <p:spPr>
          <a:xfrm>
            <a:off x="857202" y="520274"/>
            <a:ext cx="3453111" cy="408623"/>
          </a:xfrm>
          <a:prstGeom prst="roundRect">
            <a:avLst/>
          </a:prstGeom>
          <a:noFill/>
        </p:spPr>
        <p:txBody>
          <a:bodyPr wrap="square" rtlCol="0">
            <a:spAutoFit/>
          </a:bodyPr>
          <a:lstStyle/>
          <a:p>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Areas of volunteering </a:t>
            </a:r>
            <a:endParaRPr lang="en-US"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75457" y="4647774"/>
            <a:ext cx="3268543" cy="2210226"/>
          </a:xfrm>
          <a:prstGeom prst="rect">
            <a:avLst/>
          </a:prstGeom>
        </p:spPr>
      </p:pic>
    </p:spTree>
    <p:extLst>
      <p:ext uri="{BB962C8B-B14F-4D97-AF65-F5344CB8AC3E}">
        <p14:creationId xmlns:p14="http://schemas.microsoft.com/office/powerpoint/2010/main" val="28131227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28857" y="485286"/>
            <a:ext cx="6086243" cy="565433"/>
            <a:chOff x="801127" y="403254"/>
            <a:chExt cx="4331352" cy="565433"/>
          </a:xfrm>
        </p:grpSpPr>
        <p:sp>
          <p:nvSpPr>
            <p:cNvPr id="6" name="Abgerundetes Rechteck 19"/>
            <p:cNvSpPr/>
            <p:nvPr/>
          </p:nvSpPr>
          <p:spPr>
            <a:xfrm>
              <a:off x="801127" y="403254"/>
              <a:ext cx="4331352" cy="565433"/>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rgbClr val="A23330">
                      <a:satMod val="155000"/>
                    </a:srgbClr>
                  </a:solidFill>
                  <a:prstDash val="solid"/>
                </a:ln>
                <a:solidFill>
                  <a:srgbClr val="C85232">
                    <a:tint val="85000"/>
                    <a:satMod val="155000"/>
                  </a:srgbClr>
                </a:solidFill>
                <a:effectLst>
                  <a:outerShdw blurRad="41275" dist="20320" dir="1800000" algn="tl" rotWithShape="0">
                    <a:srgbClr val="000000">
                      <a:alpha val="40000"/>
                    </a:srgbClr>
                  </a:outerShdw>
                </a:effectLst>
              </a:endParaRPr>
            </a:p>
          </p:txBody>
        </p:sp>
        <p:sp>
          <p:nvSpPr>
            <p:cNvPr id="7" name="Textfeld 20"/>
            <p:cNvSpPr txBox="1"/>
            <p:nvPr/>
          </p:nvSpPr>
          <p:spPr>
            <a:xfrm>
              <a:off x="1105964" y="438242"/>
              <a:ext cx="2457450" cy="408623"/>
            </a:xfrm>
            <a:prstGeom prst="roundRect">
              <a:avLst/>
            </a:prstGeom>
            <a:noFill/>
          </p:spPr>
          <p:txBody>
            <a:bodyPr wrap="square" rtlCol="0">
              <a:spAutoFit/>
            </a:bodyPr>
            <a:lstStyle/>
            <a:p>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Areas of Volunteering </a:t>
              </a:r>
              <a:endParaRPr lang="en-US"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grpSp>
      <p:sp>
        <p:nvSpPr>
          <p:cNvPr id="10" name="TextBox 9"/>
          <p:cNvSpPr txBox="1"/>
          <p:nvPr/>
        </p:nvSpPr>
        <p:spPr>
          <a:xfrm>
            <a:off x="830926" y="1816230"/>
            <a:ext cx="3271969" cy="1769715"/>
          </a:xfrm>
          <a:prstGeom prst="rect">
            <a:avLst/>
          </a:prstGeom>
          <a:noFill/>
        </p:spPr>
        <p:txBody>
          <a:bodyPr wrap="square" rtlCol="0">
            <a:spAutoFit/>
          </a:bodyPr>
          <a:lstStyle/>
          <a:p>
            <a:pPr marL="400050" indent="-285750">
              <a:spcBef>
                <a:spcPts val="0"/>
              </a:spcBef>
              <a:buFont typeface="Arial" panose="020B0604020202020204" pitchFamily="34" charset="0"/>
              <a:buChar char="•"/>
            </a:pPr>
            <a:endParaRPr lang="en-AU" sz="1400" dirty="0"/>
          </a:p>
          <a:p>
            <a:pPr marL="114300" indent="0">
              <a:spcBef>
                <a:spcPts val="0"/>
              </a:spcBef>
              <a:buNone/>
            </a:pPr>
            <a:endParaRPr lang="en-AU" sz="1400" dirty="0" smtClean="0"/>
          </a:p>
          <a:p>
            <a:pPr marL="114300" indent="0">
              <a:spcBef>
                <a:spcPts val="0"/>
              </a:spcBef>
              <a:buNone/>
            </a:pPr>
            <a:endParaRPr lang="en-AU" sz="1400" dirty="0"/>
          </a:p>
          <a:p>
            <a:pPr marL="114300" indent="0">
              <a:spcBef>
                <a:spcPts val="0"/>
              </a:spcBef>
              <a:buNone/>
            </a:pPr>
            <a:endParaRPr lang="en-AU" sz="1400" dirty="0"/>
          </a:p>
          <a:p>
            <a:pPr marL="114300" indent="0">
              <a:lnSpc>
                <a:spcPct val="150000"/>
              </a:lnSpc>
              <a:spcBef>
                <a:spcPts val="0"/>
              </a:spcBef>
              <a:buNone/>
            </a:pPr>
            <a:endParaRPr lang="en-AU" sz="1400" dirty="0"/>
          </a:p>
          <a:p>
            <a:pPr marL="114300"/>
            <a:endParaRPr lang="en-AU" sz="1400" dirty="0"/>
          </a:p>
          <a:p>
            <a:endParaRPr lang="en-AU" dirty="0">
              <a:solidFill>
                <a:prstClr val="black"/>
              </a:solidFill>
            </a:endParaRPr>
          </a:p>
        </p:txBody>
      </p:sp>
      <p:sp>
        <p:nvSpPr>
          <p:cNvPr id="4" name="Rounded Rectangle 3"/>
          <p:cNvSpPr/>
          <p:nvPr/>
        </p:nvSpPr>
        <p:spPr>
          <a:xfrm>
            <a:off x="5562600" y="2514600"/>
            <a:ext cx="2438400" cy="1179068"/>
          </a:xfrm>
          <a:prstGeom prst="round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b="1" dirty="0" smtClean="0">
              <a:solidFill>
                <a:schemeClr val="accent6"/>
              </a:solidFill>
            </a:endParaRPr>
          </a:p>
          <a:p>
            <a:pPr algn="ctr"/>
            <a:endParaRPr lang="en-AU" sz="1400" b="1" dirty="0" smtClean="0">
              <a:solidFill>
                <a:schemeClr val="accent6"/>
              </a:solidFill>
            </a:endParaRPr>
          </a:p>
          <a:p>
            <a:pPr algn="ctr"/>
            <a:endParaRPr lang="en-AU" sz="1400" b="1" dirty="0">
              <a:solidFill>
                <a:schemeClr val="accent6"/>
              </a:solidFill>
            </a:endParaRPr>
          </a:p>
          <a:p>
            <a:pPr algn="ctr"/>
            <a:r>
              <a:rPr lang="en-AU" sz="1400" b="1" dirty="0" smtClean="0">
                <a:solidFill>
                  <a:schemeClr val="accent6"/>
                </a:solidFill>
              </a:rPr>
              <a:t>Activity 3:  Areas of volunteering</a:t>
            </a:r>
            <a:endParaRPr lang="en-AU" sz="1400" b="1" dirty="0">
              <a:solidFill>
                <a:schemeClr val="accent6"/>
              </a:solidFill>
            </a:endParaRPr>
          </a:p>
          <a:p>
            <a:pPr algn="ctr"/>
            <a:endParaRPr lang="en-AU" dirty="0"/>
          </a:p>
        </p:txBody>
      </p:sp>
      <p:pic>
        <p:nvPicPr>
          <p:cNvPr id="17" name="Picture 16"/>
          <p:cNvPicPr/>
          <p:nvPr/>
        </p:nvPicPr>
        <p:blipFill>
          <a:blip r:embed="rId3" cstate="print">
            <a:extLst>
              <a:ext uri="{28A0092B-C50C-407E-A947-70E740481C1C}">
                <a14:useLocalDpi xmlns:a14="http://schemas.microsoft.com/office/drawing/2010/main" val="0"/>
              </a:ext>
            </a:extLst>
          </a:blip>
          <a:stretch>
            <a:fillRect/>
          </a:stretch>
        </p:blipFill>
        <p:spPr>
          <a:xfrm>
            <a:off x="6113692" y="2671350"/>
            <a:ext cx="344170" cy="332105"/>
          </a:xfrm>
          <a:prstGeom prst="rect">
            <a:avLst/>
          </a:prstGeom>
        </p:spPr>
      </p:pic>
      <p:pic>
        <p:nvPicPr>
          <p:cNvPr id="18" name="Picture 17"/>
          <p:cNvPicPr/>
          <p:nvPr/>
        </p:nvPicPr>
        <p:blipFill>
          <a:blip r:embed="rId4" cstate="print">
            <a:extLst>
              <a:ext uri="{28A0092B-C50C-407E-A947-70E740481C1C}">
                <a14:useLocalDpi xmlns:a14="http://schemas.microsoft.com/office/drawing/2010/main" val="0"/>
              </a:ext>
            </a:extLst>
          </a:blip>
          <a:stretch>
            <a:fillRect/>
          </a:stretch>
        </p:blipFill>
        <p:spPr>
          <a:xfrm>
            <a:off x="6569692" y="2671985"/>
            <a:ext cx="344170" cy="331470"/>
          </a:xfrm>
          <a:prstGeom prst="rect">
            <a:avLst/>
          </a:prstGeom>
        </p:spPr>
      </p:pic>
      <p:pic>
        <p:nvPicPr>
          <p:cNvPr id="19" name="Picture 18"/>
          <p:cNvPicPr/>
          <p:nvPr/>
        </p:nvPicPr>
        <p:blipFill>
          <a:blip r:embed="rId5" cstate="print">
            <a:extLst>
              <a:ext uri="{28A0092B-C50C-407E-A947-70E740481C1C}">
                <a14:useLocalDpi xmlns:a14="http://schemas.microsoft.com/office/drawing/2010/main" val="0"/>
              </a:ext>
            </a:extLst>
          </a:blip>
          <a:stretch>
            <a:fillRect/>
          </a:stretch>
        </p:blipFill>
        <p:spPr>
          <a:xfrm>
            <a:off x="7044986" y="2672779"/>
            <a:ext cx="355600" cy="344170"/>
          </a:xfrm>
          <a:prstGeom prst="rect">
            <a:avLst/>
          </a:prstGeom>
        </p:spPr>
      </p:pic>
      <p:sp>
        <p:nvSpPr>
          <p:cNvPr id="12" name="TextBox 11"/>
          <p:cNvSpPr txBox="1"/>
          <p:nvPr/>
        </p:nvSpPr>
        <p:spPr>
          <a:xfrm>
            <a:off x="857202" y="1842102"/>
            <a:ext cx="3271969" cy="2154436"/>
          </a:xfrm>
          <a:prstGeom prst="rect">
            <a:avLst/>
          </a:prstGeom>
          <a:noFill/>
        </p:spPr>
        <p:txBody>
          <a:bodyPr wrap="square" rtlCol="0">
            <a:spAutoFit/>
          </a:bodyPr>
          <a:lstStyle/>
          <a:p>
            <a:pPr marL="4763">
              <a:buNone/>
            </a:pPr>
            <a:r>
              <a:rPr lang="en-AU" b="1" dirty="0" smtClean="0">
                <a:solidFill>
                  <a:schemeClr val="tx2"/>
                </a:solidFill>
              </a:rPr>
              <a:t>Volunteers </a:t>
            </a:r>
            <a:r>
              <a:rPr lang="en-AU" b="1" dirty="0">
                <a:solidFill>
                  <a:schemeClr val="tx2"/>
                </a:solidFill>
              </a:rPr>
              <a:t>usually assist with the programs of </a:t>
            </a:r>
            <a:r>
              <a:rPr lang="en-AU" b="1" dirty="0" smtClean="0">
                <a:solidFill>
                  <a:schemeClr val="tx2"/>
                </a:solidFill>
              </a:rPr>
              <a:t> not-for-profit </a:t>
            </a:r>
            <a:r>
              <a:rPr lang="en-AU" b="1" dirty="0">
                <a:solidFill>
                  <a:schemeClr val="tx2"/>
                </a:solidFill>
              </a:rPr>
              <a:t>organisations and charities.</a:t>
            </a:r>
          </a:p>
          <a:p>
            <a:pPr marL="114300"/>
            <a:endParaRPr lang="en-AU" sz="1600" dirty="0">
              <a:solidFill>
                <a:prstClr val="black"/>
              </a:solidFill>
            </a:endParaRPr>
          </a:p>
          <a:p>
            <a:r>
              <a:rPr lang="en-AU" sz="1600" dirty="0" smtClean="0">
                <a:solidFill>
                  <a:prstClr val="black"/>
                </a:solidFill>
              </a:rPr>
              <a:t>Next we will be looking at the different areas of volunteering and what kinds of roles might be available. </a:t>
            </a:r>
          </a:p>
        </p:txBody>
      </p:sp>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75457" y="4647774"/>
            <a:ext cx="3268543" cy="2210226"/>
          </a:xfrm>
          <a:prstGeom prst="rect">
            <a:avLst/>
          </a:prstGeom>
        </p:spPr>
      </p:pic>
    </p:spTree>
    <p:extLst>
      <p:ext uri="{BB962C8B-B14F-4D97-AF65-F5344CB8AC3E}">
        <p14:creationId xmlns:p14="http://schemas.microsoft.com/office/powerpoint/2010/main" val="23345482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28857" y="485286"/>
            <a:ext cx="6086243" cy="565433"/>
            <a:chOff x="801127" y="403254"/>
            <a:chExt cx="4331352" cy="565433"/>
          </a:xfrm>
        </p:grpSpPr>
        <p:sp>
          <p:nvSpPr>
            <p:cNvPr id="6" name="Abgerundetes Rechteck 19"/>
            <p:cNvSpPr/>
            <p:nvPr/>
          </p:nvSpPr>
          <p:spPr>
            <a:xfrm>
              <a:off x="801127" y="403254"/>
              <a:ext cx="4331352" cy="565433"/>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rgbClr val="A23330">
                      <a:satMod val="155000"/>
                    </a:srgbClr>
                  </a:solidFill>
                  <a:prstDash val="solid"/>
                </a:ln>
                <a:solidFill>
                  <a:srgbClr val="C85232">
                    <a:tint val="85000"/>
                    <a:satMod val="155000"/>
                  </a:srgbClr>
                </a:solidFill>
                <a:effectLst>
                  <a:outerShdw blurRad="41275" dist="20320" dir="1800000" algn="tl" rotWithShape="0">
                    <a:srgbClr val="000000">
                      <a:alpha val="40000"/>
                    </a:srgbClr>
                  </a:outerShdw>
                </a:effectLst>
              </a:endParaRPr>
            </a:p>
          </p:txBody>
        </p:sp>
        <p:sp>
          <p:nvSpPr>
            <p:cNvPr id="7" name="Textfeld 20"/>
            <p:cNvSpPr txBox="1"/>
            <p:nvPr/>
          </p:nvSpPr>
          <p:spPr>
            <a:xfrm>
              <a:off x="1105964" y="479186"/>
              <a:ext cx="2457450" cy="408623"/>
            </a:xfrm>
            <a:prstGeom prst="roundRect">
              <a:avLst/>
            </a:prstGeom>
            <a:noFill/>
          </p:spPr>
          <p:txBody>
            <a:bodyPr wrap="square" rtlCol="0">
              <a:spAutoFit/>
            </a:bodyPr>
            <a:lstStyle/>
            <a:p>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Volunteer rights and responsibilities </a:t>
              </a:r>
              <a:endParaRPr lang="en-US"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grpSp>
      <p:sp>
        <p:nvSpPr>
          <p:cNvPr id="9" name="TextBox 8"/>
          <p:cNvSpPr txBox="1"/>
          <p:nvPr/>
        </p:nvSpPr>
        <p:spPr>
          <a:xfrm>
            <a:off x="885531" y="1696060"/>
            <a:ext cx="2998617" cy="3877985"/>
          </a:xfrm>
          <a:prstGeom prst="rect">
            <a:avLst/>
          </a:prstGeom>
          <a:noFill/>
        </p:spPr>
        <p:txBody>
          <a:bodyPr wrap="square" rtlCol="0">
            <a:spAutoFit/>
          </a:bodyPr>
          <a:lstStyle/>
          <a:p>
            <a:pPr marL="114300"/>
            <a:r>
              <a:rPr lang="en-AU" b="1" dirty="0" smtClean="0">
                <a:solidFill>
                  <a:schemeClr val="tx2"/>
                </a:solidFill>
              </a:rPr>
              <a:t>Volunteer Rights:</a:t>
            </a:r>
            <a:endParaRPr lang="en-AU" b="1" dirty="0">
              <a:solidFill>
                <a:schemeClr val="tx2"/>
              </a:solidFill>
            </a:endParaRPr>
          </a:p>
          <a:p>
            <a:pPr marL="114300"/>
            <a:endParaRPr lang="en-AU" sz="1600" dirty="0" smtClean="0">
              <a:solidFill>
                <a:prstClr val="black"/>
              </a:solidFill>
            </a:endParaRPr>
          </a:p>
          <a:p>
            <a:pPr marL="285750" indent="-171450">
              <a:buFont typeface="Arial" panose="020B0604020202020204" pitchFamily="34" charset="0"/>
              <a:buChar char="•"/>
            </a:pPr>
            <a:r>
              <a:rPr lang="en-AU" sz="1600" dirty="0"/>
              <a:t>to have a healthy and safe environment</a:t>
            </a:r>
          </a:p>
          <a:p>
            <a:pPr marL="285750" indent="-171450">
              <a:buFont typeface="Arial" panose="020B0604020202020204" pitchFamily="34" charset="0"/>
              <a:buChar char="•"/>
            </a:pPr>
            <a:r>
              <a:rPr lang="en-AU" sz="1600" dirty="0" smtClean="0"/>
              <a:t>to </a:t>
            </a:r>
            <a:r>
              <a:rPr lang="en-AU" sz="1600" dirty="0"/>
              <a:t>be covered by insurance</a:t>
            </a:r>
          </a:p>
          <a:p>
            <a:pPr marL="285750" indent="-171450">
              <a:buFont typeface="Arial" panose="020B0604020202020204" pitchFamily="34" charset="0"/>
              <a:buChar char="•"/>
            </a:pPr>
            <a:r>
              <a:rPr lang="en-AU" sz="1600" dirty="0" smtClean="0"/>
              <a:t>to </a:t>
            </a:r>
            <a:r>
              <a:rPr lang="en-AU" sz="1600" dirty="0"/>
              <a:t>have a position description and agreed hours</a:t>
            </a:r>
          </a:p>
          <a:p>
            <a:pPr marL="285750" indent="-171450">
              <a:buFont typeface="Arial" panose="020B0604020202020204" pitchFamily="34" charset="0"/>
              <a:buChar char="•"/>
            </a:pPr>
            <a:r>
              <a:rPr lang="en-AU" sz="1600" dirty="0" smtClean="0"/>
              <a:t>to </a:t>
            </a:r>
            <a:r>
              <a:rPr lang="en-AU" sz="1600" dirty="0"/>
              <a:t>be provided with orientation and training</a:t>
            </a:r>
          </a:p>
          <a:p>
            <a:pPr marL="285750" indent="-171450">
              <a:buFont typeface="Arial" panose="020B0604020202020204" pitchFamily="34" charset="0"/>
              <a:buChar char="•"/>
            </a:pPr>
            <a:r>
              <a:rPr lang="en-AU" sz="1600" dirty="0" smtClean="0"/>
              <a:t>to </a:t>
            </a:r>
            <a:r>
              <a:rPr lang="en-AU" sz="1600" dirty="0"/>
              <a:t>be interviewed with equal opportunity</a:t>
            </a:r>
          </a:p>
          <a:p>
            <a:pPr marL="114300" indent="0">
              <a:buNone/>
            </a:pPr>
            <a:endParaRPr lang="en-AU" sz="1600" dirty="0"/>
          </a:p>
          <a:p>
            <a:pPr marL="114300"/>
            <a:endParaRPr lang="en-AU" sz="1400" dirty="0">
              <a:solidFill>
                <a:prstClr val="black"/>
              </a:solidFill>
            </a:endParaRPr>
          </a:p>
          <a:p>
            <a:pPr marL="114300"/>
            <a:endParaRPr lang="en-AU" sz="2000" dirty="0">
              <a:solidFill>
                <a:prstClr val="black"/>
              </a:solidFill>
            </a:endParaRPr>
          </a:p>
          <a:p>
            <a:endParaRPr lang="en-AU" sz="2000" dirty="0">
              <a:solidFill>
                <a:prstClr val="black"/>
              </a:solidFill>
            </a:endParaRPr>
          </a:p>
        </p:txBody>
      </p:sp>
      <p:sp>
        <p:nvSpPr>
          <p:cNvPr id="12" name="TextBox 11"/>
          <p:cNvSpPr txBox="1"/>
          <p:nvPr/>
        </p:nvSpPr>
        <p:spPr>
          <a:xfrm>
            <a:off x="4252467" y="1681115"/>
            <a:ext cx="2998617" cy="4370427"/>
          </a:xfrm>
          <a:prstGeom prst="rect">
            <a:avLst/>
          </a:prstGeom>
          <a:noFill/>
        </p:spPr>
        <p:txBody>
          <a:bodyPr wrap="square" rtlCol="0">
            <a:spAutoFit/>
          </a:bodyPr>
          <a:lstStyle/>
          <a:p>
            <a:pPr marL="114300"/>
            <a:r>
              <a:rPr lang="en-AU" b="1" dirty="0" smtClean="0">
                <a:solidFill>
                  <a:schemeClr val="tx2"/>
                </a:solidFill>
              </a:rPr>
              <a:t>Volunteer Responsibilities: </a:t>
            </a:r>
            <a:endParaRPr lang="en-AU" b="1" dirty="0">
              <a:solidFill>
                <a:schemeClr val="tx2"/>
              </a:solidFill>
            </a:endParaRPr>
          </a:p>
          <a:p>
            <a:pPr marL="114300"/>
            <a:endParaRPr lang="en-AU" sz="1600" dirty="0" smtClean="0">
              <a:solidFill>
                <a:prstClr val="black"/>
              </a:solidFill>
            </a:endParaRPr>
          </a:p>
          <a:p>
            <a:pPr marL="285750" indent="-171450">
              <a:buFont typeface="Arial" panose="020B0604020202020204" pitchFamily="34" charset="0"/>
              <a:buChar char="•"/>
            </a:pPr>
            <a:r>
              <a:rPr lang="en-AU" sz="1600" dirty="0" smtClean="0"/>
              <a:t>to </a:t>
            </a:r>
            <a:r>
              <a:rPr lang="en-AU" sz="1600" dirty="0"/>
              <a:t>commit, be punctual and reliable</a:t>
            </a:r>
          </a:p>
          <a:p>
            <a:pPr marL="285750" indent="-171450">
              <a:buFont typeface="Arial" panose="020B0604020202020204" pitchFamily="34" charset="0"/>
              <a:buChar char="•"/>
            </a:pPr>
            <a:r>
              <a:rPr lang="en-AU" sz="1600" dirty="0" smtClean="0"/>
              <a:t>notify  </a:t>
            </a:r>
            <a:r>
              <a:rPr lang="en-AU" sz="1600" dirty="0"/>
              <a:t>your supervisor if you can not attend </a:t>
            </a:r>
          </a:p>
          <a:p>
            <a:pPr marL="285750" indent="-171450">
              <a:buFont typeface="Arial" panose="020B0604020202020204" pitchFamily="34" charset="0"/>
              <a:buChar char="•"/>
            </a:pPr>
            <a:r>
              <a:rPr lang="en-AU" sz="1600" dirty="0" smtClean="0"/>
              <a:t>to </a:t>
            </a:r>
            <a:r>
              <a:rPr lang="en-AU" sz="1600" dirty="0"/>
              <a:t>do the duties as set out in the position description</a:t>
            </a:r>
          </a:p>
          <a:p>
            <a:pPr marL="285750" indent="-171450">
              <a:buFont typeface="Arial" panose="020B0604020202020204" pitchFamily="34" charset="0"/>
              <a:buChar char="•"/>
            </a:pPr>
            <a:r>
              <a:rPr lang="en-AU" sz="1600" dirty="0" smtClean="0"/>
              <a:t>agree </a:t>
            </a:r>
            <a:r>
              <a:rPr lang="en-AU" sz="1600" dirty="0"/>
              <a:t>to the organisation policies </a:t>
            </a:r>
          </a:p>
          <a:p>
            <a:pPr marL="285750" indent="-171450">
              <a:buFont typeface="Arial" panose="020B0604020202020204" pitchFamily="34" charset="0"/>
              <a:buChar char="•"/>
            </a:pPr>
            <a:r>
              <a:rPr lang="en-AU" sz="1600" dirty="0" smtClean="0"/>
              <a:t>respect </a:t>
            </a:r>
            <a:r>
              <a:rPr lang="en-AU" sz="1600" dirty="0"/>
              <a:t>and support all team members</a:t>
            </a:r>
          </a:p>
          <a:p>
            <a:pPr marL="285750" indent="-171450">
              <a:buFont typeface="Arial" panose="020B0604020202020204" pitchFamily="34" charset="0"/>
              <a:buChar char="•"/>
            </a:pPr>
            <a:r>
              <a:rPr lang="en-AU" sz="1600" dirty="0" smtClean="0"/>
              <a:t>report </a:t>
            </a:r>
            <a:r>
              <a:rPr lang="en-AU" sz="1600" dirty="0"/>
              <a:t>potential hazards</a:t>
            </a:r>
          </a:p>
          <a:p>
            <a:pPr marL="114300" indent="0">
              <a:buNone/>
            </a:pPr>
            <a:endParaRPr lang="en-AU" sz="1400" dirty="0"/>
          </a:p>
          <a:p>
            <a:pPr marL="114300"/>
            <a:endParaRPr lang="en-AU" sz="1400" dirty="0">
              <a:solidFill>
                <a:prstClr val="black"/>
              </a:solidFill>
            </a:endParaRPr>
          </a:p>
          <a:p>
            <a:pPr marL="114300"/>
            <a:endParaRPr lang="en-AU" sz="2000" dirty="0">
              <a:solidFill>
                <a:prstClr val="black"/>
              </a:solidFill>
            </a:endParaRPr>
          </a:p>
          <a:p>
            <a:endParaRPr lang="en-AU" sz="2000" dirty="0">
              <a:solidFill>
                <a:prstClr val="black"/>
              </a:solidFill>
            </a:endParaRPr>
          </a:p>
        </p:txBody>
      </p:sp>
      <p:grpSp>
        <p:nvGrpSpPr>
          <p:cNvPr id="3" name="Group 2"/>
          <p:cNvGrpSpPr/>
          <p:nvPr/>
        </p:nvGrpSpPr>
        <p:grpSpPr>
          <a:xfrm>
            <a:off x="1033578" y="4779497"/>
            <a:ext cx="2438400" cy="1179068"/>
            <a:chOff x="5562600" y="2514600"/>
            <a:chExt cx="2438400" cy="1179068"/>
          </a:xfrm>
        </p:grpSpPr>
        <p:sp>
          <p:nvSpPr>
            <p:cNvPr id="16" name="Rounded Rectangle 15"/>
            <p:cNvSpPr/>
            <p:nvPr/>
          </p:nvSpPr>
          <p:spPr>
            <a:xfrm>
              <a:off x="5562600" y="2514600"/>
              <a:ext cx="2438400" cy="1179068"/>
            </a:xfrm>
            <a:prstGeom prst="round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b="1" dirty="0" smtClean="0">
                <a:solidFill>
                  <a:schemeClr val="accent6"/>
                </a:solidFill>
              </a:endParaRPr>
            </a:p>
            <a:p>
              <a:pPr algn="ctr"/>
              <a:endParaRPr lang="en-AU" sz="1400" b="1" dirty="0" smtClean="0">
                <a:solidFill>
                  <a:schemeClr val="accent6"/>
                </a:solidFill>
              </a:endParaRPr>
            </a:p>
            <a:p>
              <a:pPr algn="ctr"/>
              <a:endParaRPr lang="en-AU" sz="1400" b="1" dirty="0">
                <a:solidFill>
                  <a:schemeClr val="accent6"/>
                </a:solidFill>
              </a:endParaRPr>
            </a:p>
            <a:p>
              <a:pPr algn="ctr"/>
              <a:r>
                <a:rPr lang="en-AU" sz="1400" b="1" dirty="0" smtClean="0">
                  <a:solidFill>
                    <a:schemeClr val="accent6"/>
                  </a:solidFill>
                </a:rPr>
                <a:t>Activity 4:  Rights and responsibilities</a:t>
              </a:r>
              <a:endParaRPr lang="en-AU" sz="1400" b="1" dirty="0">
                <a:solidFill>
                  <a:schemeClr val="accent6"/>
                </a:solidFill>
              </a:endParaRPr>
            </a:p>
            <a:p>
              <a:pPr algn="ctr"/>
              <a:endParaRPr lang="en-AU" dirty="0"/>
            </a:p>
          </p:txBody>
        </p:sp>
        <p:pic>
          <p:nvPicPr>
            <p:cNvPr id="17" name="Picture 16"/>
            <p:cNvPicPr/>
            <p:nvPr/>
          </p:nvPicPr>
          <p:blipFill>
            <a:blip r:embed="rId3" cstate="print">
              <a:extLst>
                <a:ext uri="{28A0092B-C50C-407E-A947-70E740481C1C}">
                  <a14:useLocalDpi xmlns:a14="http://schemas.microsoft.com/office/drawing/2010/main" val="0"/>
                </a:ext>
              </a:extLst>
            </a:blip>
            <a:stretch>
              <a:fillRect/>
            </a:stretch>
          </p:blipFill>
          <p:spPr>
            <a:xfrm>
              <a:off x="6113692" y="2671350"/>
              <a:ext cx="344170" cy="332105"/>
            </a:xfrm>
            <a:prstGeom prst="rect">
              <a:avLst/>
            </a:prstGeom>
          </p:spPr>
        </p:pic>
        <p:pic>
          <p:nvPicPr>
            <p:cNvPr id="18" name="Picture 17"/>
            <p:cNvPicPr/>
            <p:nvPr/>
          </p:nvPicPr>
          <p:blipFill>
            <a:blip r:embed="rId4" cstate="print">
              <a:extLst>
                <a:ext uri="{28A0092B-C50C-407E-A947-70E740481C1C}">
                  <a14:useLocalDpi xmlns:a14="http://schemas.microsoft.com/office/drawing/2010/main" val="0"/>
                </a:ext>
              </a:extLst>
            </a:blip>
            <a:stretch>
              <a:fillRect/>
            </a:stretch>
          </p:blipFill>
          <p:spPr>
            <a:xfrm>
              <a:off x="6569692" y="2671985"/>
              <a:ext cx="344170" cy="331470"/>
            </a:xfrm>
            <a:prstGeom prst="rect">
              <a:avLst/>
            </a:prstGeom>
          </p:spPr>
        </p:pic>
        <p:pic>
          <p:nvPicPr>
            <p:cNvPr id="19" name="Picture 18"/>
            <p:cNvPicPr/>
            <p:nvPr/>
          </p:nvPicPr>
          <p:blipFill>
            <a:blip r:embed="rId5" cstate="print">
              <a:extLst>
                <a:ext uri="{28A0092B-C50C-407E-A947-70E740481C1C}">
                  <a14:useLocalDpi xmlns:a14="http://schemas.microsoft.com/office/drawing/2010/main" val="0"/>
                </a:ext>
              </a:extLst>
            </a:blip>
            <a:stretch>
              <a:fillRect/>
            </a:stretch>
          </p:blipFill>
          <p:spPr>
            <a:xfrm>
              <a:off x="7044986" y="2672779"/>
              <a:ext cx="355600" cy="344170"/>
            </a:xfrm>
            <a:prstGeom prst="rect">
              <a:avLst/>
            </a:prstGeom>
          </p:spPr>
        </p:pic>
      </p:grpSp>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75457" y="4647774"/>
            <a:ext cx="3268543" cy="2210226"/>
          </a:xfrm>
          <a:prstGeom prst="rect">
            <a:avLst/>
          </a:prstGeom>
        </p:spPr>
      </p:pic>
    </p:spTree>
    <p:extLst>
      <p:ext uri="{BB962C8B-B14F-4D97-AF65-F5344CB8AC3E}">
        <p14:creationId xmlns:p14="http://schemas.microsoft.com/office/powerpoint/2010/main" val="10260233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28857" y="485286"/>
            <a:ext cx="6086243" cy="565433"/>
            <a:chOff x="801127" y="403254"/>
            <a:chExt cx="4331352" cy="565433"/>
          </a:xfrm>
        </p:grpSpPr>
        <p:sp>
          <p:nvSpPr>
            <p:cNvPr id="6" name="Abgerundetes Rechteck 19"/>
            <p:cNvSpPr/>
            <p:nvPr/>
          </p:nvSpPr>
          <p:spPr>
            <a:xfrm>
              <a:off x="801127" y="403254"/>
              <a:ext cx="4331352" cy="565433"/>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rgbClr val="A23330">
                      <a:satMod val="155000"/>
                    </a:srgbClr>
                  </a:solidFill>
                  <a:prstDash val="solid"/>
                </a:ln>
                <a:solidFill>
                  <a:srgbClr val="C85232">
                    <a:tint val="85000"/>
                    <a:satMod val="155000"/>
                  </a:srgbClr>
                </a:solidFill>
                <a:effectLst>
                  <a:outerShdw blurRad="41275" dist="20320" dir="1800000" algn="tl" rotWithShape="0">
                    <a:srgbClr val="000000">
                      <a:alpha val="40000"/>
                    </a:srgbClr>
                  </a:outerShdw>
                </a:effectLst>
              </a:endParaRPr>
            </a:p>
          </p:txBody>
        </p:sp>
        <p:sp>
          <p:nvSpPr>
            <p:cNvPr id="7" name="Textfeld 20"/>
            <p:cNvSpPr txBox="1"/>
            <p:nvPr/>
          </p:nvSpPr>
          <p:spPr>
            <a:xfrm>
              <a:off x="1105964" y="479186"/>
              <a:ext cx="2457450" cy="408623"/>
            </a:xfrm>
            <a:prstGeom prst="roundRect">
              <a:avLst/>
            </a:prstGeom>
            <a:noFill/>
          </p:spPr>
          <p:txBody>
            <a:bodyPr wrap="square" rtlCol="0">
              <a:spAutoFit/>
            </a:bodyPr>
            <a:lstStyle/>
            <a:p>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Volunteer rights and responsibilities </a:t>
              </a:r>
              <a:endParaRPr lang="en-US"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grpSp>
      <p:sp>
        <p:nvSpPr>
          <p:cNvPr id="11" name="TextBox 10"/>
          <p:cNvSpPr txBox="1"/>
          <p:nvPr/>
        </p:nvSpPr>
        <p:spPr>
          <a:xfrm>
            <a:off x="887909" y="1826017"/>
            <a:ext cx="2998617" cy="4124206"/>
          </a:xfrm>
          <a:prstGeom prst="rect">
            <a:avLst/>
          </a:prstGeom>
          <a:noFill/>
        </p:spPr>
        <p:txBody>
          <a:bodyPr wrap="square" rtlCol="0">
            <a:spAutoFit/>
          </a:bodyPr>
          <a:lstStyle/>
          <a:p>
            <a:pPr marL="114300" indent="0">
              <a:buNone/>
            </a:pPr>
            <a:r>
              <a:rPr lang="en-AU" b="1" dirty="0" smtClean="0">
                <a:solidFill>
                  <a:schemeClr val="tx2"/>
                </a:solidFill>
              </a:rPr>
              <a:t>Generally</a:t>
            </a:r>
            <a:r>
              <a:rPr lang="en-AU" b="1" dirty="0">
                <a:solidFill>
                  <a:schemeClr val="tx2"/>
                </a:solidFill>
              </a:rPr>
              <a:t>, you can expect:</a:t>
            </a:r>
          </a:p>
          <a:p>
            <a:pPr marL="114300" indent="0">
              <a:buNone/>
            </a:pPr>
            <a:endParaRPr lang="en-AU" sz="1600" dirty="0"/>
          </a:p>
          <a:p>
            <a:pPr marL="285750" indent="-171450">
              <a:buFont typeface="Arial" panose="020B0604020202020204" pitchFamily="34" charset="0"/>
              <a:buChar char="•"/>
            </a:pPr>
            <a:r>
              <a:rPr lang="en-AU" sz="1600" dirty="0"/>
              <a:t>to receive satisfaction from the role you are doing</a:t>
            </a:r>
          </a:p>
          <a:p>
            <a:pPr marL="285750" indent="-171450">
              <a:buFont typeface="Arial" panose="020B0604020202020204" pitchFamily="34" charset="0"/>
              <a:buChar char="•"/>
            </a:pPr>
            <a:r>
              <a:rPr lang="en-AU" sz="1600" dirty="0"/>
              <a:t>to receive assistance and training if required</a:t>
            </a:r>
          </a:p>
          <a:p>
            <a:pPr marL="285750" indent="-171450">
              <a:buFont typeface="Arial" panose="020B0604020202020204" pitchFamily="34" charset="0"/>
              <a:buChar char="•"/>
            </a:pPr>
            <a:r>
              <a:rPr lang="en-AU" sz="1600" dirty="0"/>
              <a:t>to be a respected and valued member of the team</a:t>
            </a:r>
          </a:p>
          <a:p>
            <a:pPr marL="285750" indent="-171450">
              <a:buFont typeface="Arial" panose="020B0604020202020204" pitchFamily="34" charset="0"/>
              <a:buChar char="•"/>
            </a:pPr>
            <a:r>
              <a:rPr lang="en-AU" sz="1600" dirty="0"/>
              <a:t>to receive feedback on your performance</a:t>
            </a:r>
          </a:p>
          <a:p>
            <a:pPr marL="285750" indent="-171450">
              <a:buFont typeface="Arial" panose="020B0604020202020204" pitchFamily="34" charset="0"/>
              <a:buChar char="•"/>
            </a:pPr>
            <a:r>
              <a:rPr lang="en-AU" sz="1600" dirty="0"/>
              <a:t>to have policies and processes to follow</a:t>
            </a:r>
          </a:p>
          <a:p>
            <a:pPr marL="114300" indent="0">
              <a:buNone/>
            </a:pPr>
            <a:endParaRPr lang="en-AU" sz="1400" dirty="0"/>
          </a:p>
          <a:p>
            <a:pPr marL="114300"/>
            <a:endParaRPr lang="en-AU" sz="1400" dirty="0">
              <a:solidFill>
                <a:prstClr val="black"/>
              </a:solidFill>
            </a:endParaRPr>
          </a:p>
          <a:p>
            <a:pPr marL="114300"/>
            <a:endParaRPr lang="en-AU" sz="2000" dirty="0">
              <a:solidFill>
                <a:prstClr val="black"/>
              </a:solidFill>
            </a:endParaRPr>
          </a:p>
          <a:p>
            <a:endParaRPr lang="en-AU" sz="2000" dirty="0">
              <a:solidFill>
                <a:prstClr val="black"/>
              </a:solidFill>
            </a:endParaRPr>
          </a:p>
        </p:txBody>
      </p:sp>
      <p:grpSp>
        <p:nvGrpSpPr>
          <p:cNvPr id="14" name="Group 13"/>
          <p:cNvGrpSpPr/>
          <p:nvPr/>
        </p:nvGrpSpPr>
        <p:grpSpPr>
          <a:xfrm>
            <a:off x="5562600" y="2514600"/>
            <a:ext cx="2438400" cy="1179068"/>
            <a:chOff x="5562600" y="2514600"/>
            <a:chExt cx="2438400" cy="1179068"/>
          </a:xfrm>
        </p:grpSpPr>
        <p:sp>
          <p:nvSpPr>
            <p:cNvPr id="16" name="Rounded Rectangle 15"/>
            <p:cNvSpPr/>
            <p:nvPr/>
          </p:nvSpPr>
          <p:spPr>
            <a:xfrm>
              <a:off x="5562600" y="2514600"/>
              <a:ext cx="2438400" cy="1179068"/>
            </a:xfrm>
            <a:prstGeom prst="round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b="1" dirty="0" smtClean="0">
                <a:solidFill>
                  <a:schemeClr val="accent6"/>
                </a:solidFill>
              </a:endParaRPr>
            </a:p>
            <a:p>
              <a:pPr algn="ctr"/>
              <a:endParaRPr lang="en-AU" sz="1400" b="1" dirty="0" smtClean="0">
                <a:solidFill>
                  <a:schemeClr val="accent6"/>
                </a:solidFill>
              </a:endParaRPr>
            </a:p>
            <a:p>
              <a:pPr algn="ctr"/>
              <a:endParaRPr lang="en-AU" sz="1400" b="1" dirty="0">
                <a:solidFill>
                  <a:schemeClr val="accent6"/>
                </a:solidFill>
              </a:endParaRPr>
            </a:p>
            <a:p>
              <a:pPr algn="ctr"/>
              <a:r>
                <a:rPr lang="en-AU" sz="1400" b="1" dirty="0" smtClean="0">
                  <a:solidFill>
                    <a:schemeClr val="accent6"/>
                  </a:solidFill>
                </a:rPr>
                <a:t>Activity 5:  What you can expect</a:t>
              </a:r>
              <a:endParaRPr lang="en-AU" sz="1400" b="1" dirty="0">
                <a:solidFill>
                  <a:schemeClr val="accent6"/>
                </a:solidFill>
              </a:endParaRPr>
            </a:p>
            <a:p>
              <a:pPr algn="ctr"/>
              <a:endParaRPr lang="en-AU" dirty="0"/>
            </a:p>
          </p:txBody>
        </p:sp>
        <p:pic>
          <p:nvPicPr>
            <p:cNvPr id="17" name="Picture 16"/>
            <p:cNvPicPr/>
            <p:nvPr/>
          </p:nvPicPr>
          <p:blipFill>
            <a:blip r:embed="rId3" cstate="print">
              <a:extLst>
                <a:ext uri="{28A0092B-C50C-407E-A947-70E740481C1C}">
                  <a14:useLocalDpi xmlns:a14="http://schemas.microsoft.com/office/drawing/2010/main" val="0"/>
                </a:ext>
              </a:extLst>
            </a:blip>
            <a:stretch>
              <a:fillRect/>
            </a:stretch>
          </p:blipFill>
          <p:spPr>
            <a:xfrm>
              <a:off x="6113692" y="2671350"/>
              <a:ext cx="344170" cy="332105"/>
            </a:xfrm>
            <a:prstGeom prst="rect">
              <a:avLst/>
            </a:prstGeom>
          </p:spPr>
        </p:pic>
        <p:pic>
          <p:nvPicPr>
            <p:cNvPr id="18" name="Picture 17"/>
            <p:cNvPicPr/>
            <p:nvPr/>
          </p:nvPicPr>
          <p:blipFill>
            <a:blip r:embed="rId4" cstate="print">
              <a:extLst>
                <a:ext uri="{28A0092B-C50C-407E-A947-70E740481C1C}">
                  <a14:useLocalDpi xmlns:a14="http://schemas.microsoft.com/office/drawing/2010/main" val="0"/>
                </a:ext>
              </a:extLst>
            </a:blip>
            <a:stretch>
              <a:fillRect/>
            </a:stretch>
          </p:blipFill>
          <p:spPr>
            <a:xfrm>
              <a:off x="6569692" y="2671985"/>
              <a:ext cx="344170" cy="331470"/>
            </a:xfrm>
            <a:prstGeom prst="rect">
              <a:avLst/>
            </a:prstGeom>
          </p:spPr>
        </p:pic>
        <p:pic>
          <p:nvPicPr>
            <p:cNvPr id="19" name="Picture 18"/>
            <p:cNvPicPr/>
            <p:nvPr/>
          </p:nvPicPr>
          <p:blipFill>
            <a:blip r:embed="rId5" cstate="print">
              <a:extLst>
                <a:ext uri="{28A0092B-C50C-407E-A947-70E740481C1C}">
                  <a14:useLocalDpi xmlns:a14="http://schemas.microsoft.com/office/drawing/2010/main" val="0"/>
                </a:ext>
              </a:extLst>
            </a:blip>
            <a:stretch>
              <a:fillRect/>
            </a:stretch>
          </p:blipFill>
          <p:spPr>
            <a:xfrm>
              <a:off x="7044986" y="2672779"/>
              <a:ext cx="355600" cy="344170"/>
            </a:xfrm>
            <a:prstGeom prst="rect">
              <a:avLst/>
            </a:prstGeom>
          </p:spPr>
        </p:pic>
      </p:grpSp>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75457" y="4647774"/>
            <a:ext cx="3268543" cy="2210226"/>
          </a:xfrm>
          <a:prstGeom prst="rect">
            <a:avLst/>
          </a:prstGeom>
        </p:spPr>
      </p:pic>
    </p:spTree>
    <p:extLst>
      <p:ext uri="{BB962C8B-B14F-4D97-AF65-F5344CB8AC3E}">
        <p14:creationId xmlns:p14="http://schemas.microsoft.com/office/powerpoint/2010/main" val="14078601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75457" y="4647774"/>
            <a:ext cx="3268543" cy="2210226"/>
          </a:xfrm>
          <a:prstGeom prst="rect">
            <a:avLst/>
          </a:prstGeom>
        </p:spPr>
      </p:pic>
      <p:grpSp>
        <p:nvGrpSpPr>
          <p:cNvPr id="2" name="Group 1"/>
          <p:cNvGrpSpPr/>
          <p:nvPr/>
        </p:nvGrpSpPr>
        <p:grpSpPr>
          <a:xfrm>
            <a:off x="428857" y="485286"/>
            <a:ext cx="6086243" cy="565433"/>
            <a:chOff x="801127" y="403254"/>
            <a:chExt cx="4331352" cy="565433"/>
          </a:xfrm>
        </p:grpSpPr>
        <p:sp>
          <p:nvSpPr>
            <p:cNvPr id="6" name="Abgerundetes Rechteck 19"/>
            <p:cNvSpPr/>
            <p:nvPr/>
          </p:nvSpPr>
          <p:spPr>
            <a:xfrm>
              <a:off x="801127" y="403254"/>
              <a:ext cx="4331352" cy="565433"/>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rgbClr val="A23330">
                      <a:satMod val="155000"/>
                    </a:srgbClr>
                  </a:solidFill>
                  <a:prstDash val="solid"/>
                </a:ln>
                <a:solidFill>
                  <a:srgbClr val="C85232">
                    <a:tint val="85000"/>
                    <a:satMod val="155000"/>
                  </a:srgbClr>
                </a:solidFill>
                <a:effectLst>
                  <a:outerShdw blurRad="41275" dist="20320" dir="1800000" algn="tl" rotWithShape="0">
                    <a:srgbClr val="000000">
                      <a:alpha val="40000"/>
                    </a:srgbClr>
                  </a:outerShdw>
                </a:effectLst>
              </a:endParaRPr>
            </a:p>
          </p:txBody>
        </p:sp>
        <p:sp>
          <p:nvSpPr>
            <p:cNvPr id="7" name="Textfeld 20"/>
            <p:cNvSpPr txBox="1"/>
            <p:nvPr/>
          </p:nvSpPr>
          <p:spPr>
            <a:xfrm>
              <a:off x="1105964" y="486297"/>
              <a:ext cx="2457450" cy="408623"/>
            </a:xfrm>
            <a:prstGeom prst="roundRect">
              <a:avLst/>
            </a:prstGeom>
            <a:noFill/>
          </p:spPr>
          <p:txBody>
            <a:bodyPr wrap="square" rtlCol="0">
              <a:spAutoFit/>
            </a:bodyPr>
            <a:lstStyle/>
            <a:p>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Selecting a volunteer role</a:t>
              </a:r>
              <a:endParaRPr lang="en-US"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grpSp>
      <p:sp>
        <p:nvSpPr>
          <p:cNvPr id="8" name="TextBox 7"/>
          <p:cNvSpPr txBox="1"/>
          <p:nvPr/>
        </p:nvSpPr>
        <p:spPr>
          <a:xfrm>
            <a:off x="762000" y="1854167"/>
            <a:ext cx="2998617" cy="3693319"/>
          </a:xfrm>
          <a:prstGeom prst="rect">
            <a:avLst/>
          </a:prstGeom>
          <a:noFill/>
        </p:spPr>
        <p:txBody>
          <a:bodyPr wrap="square" rtlCol="0">
            <a:spAutoFit/>
          </a:bodyPr>
          <a:lstStyle/>
          <a:p>
            <a:pPr marL="114300" indent="0">
              <a:buNone/>
            </a:pPr>
            <a:r>
              <a:rPr lang="en-AU" b="1" dirty="0" smtClean="0">
                <a:solidFill>
                  <a:schemeClr val="tx2"/>
                </a:solidFill>
              </a:rPr>
              <a:t>Volunteer resource centres support all aspects of volunteering in their community. </a:t>
            </a:r>
            <a:endParaRPr lang="en-AU" b="1" dirty="0">
              <a:solidFill>
                <a:schemeClr val="tx2"/>
              </a:solidFill>
            </a:endParaRPr>
          </a:p>
          <a:p>
            <a:pPr marL="114300" indent="0">
              <a:buNone/>
            </a:pPr>
            <a:endParaRPr lang="en-AU" sz="1400" dirty="0"/>
          </a:p>
          <a:p>
            <a:pPr marL="114300" indent="0">
              <a:buNone/>
            </a:pPr>
            <a:r>
              <a:rPr lang="en-AU" sz="1600" dirty="0" smtClean="0"/>
              <a:t>They have a database  of volunteer opportunities and can talk to you about your skills and interests. They can  suggest community organisations that you might like to engage with. </a:t>
            </a:r>
            <a:endParaRPr lang="en-AU" sz="1600" dirty="0"/>
          </a:p>
          <a:p>
            <a:pPr marL="114300"/>
            <a:endParaRPr lang="en-AU" sz="1400" dirty="0">
              <a:solidFill>
                <a:prstClr val="black"/>
              </a:solidFill>
            </a:endParaRPr>
          </a:p>
          <a:p>
            <a:pPr marL="114300"/>
            <a:endParaRPr lang="en-AU" sz="2000" dirty="0">
              <a:solidFill>
                <a:prstClr val="black"/>
              </a:solidFill>
            </a:endParaRPr>
          </a:p>
          <a:p>
            <a:endParaRPr lang="en-AU" sz="2000" dirty="0">
              <a:solidFill>
                <a:prstClr val="black"/>
              </a:solidFill>
            </a:endParaRPr>
          </a:p>
        </p:txBody>
      </p:sp>
      <p:sp>
        <p:nvSpPr>
          <p:cNvPr id="9" name="TextBox 8"/>
          <p:cNvSpPr txBox="1"/>
          <p:nvPr/>
        </p:nvSpPr>
        <p:spPr>
          <a:xfrm>
            <a:off x="4330869" y="1854167"/>
            <a:ext cx="2998617" cy="4770537"/>
          </a:xfrm>
          <a:prstGeom prst="rect">
            <a:avLst/>
          </a:prstGeom>
          <a:noFill/>
        </p:spPr>
        <p:txBody>
          <a:bodyPr wrap="square" rtlCol="0">
            <a:spAutoFit/>
          </a:bodyPr>
          <a:lstStyle/>
          <a:p>
            <a:pPr marL="114300" indent="0">
              <a:buNone/>
            </a:pPr>
            <a:r>
              <a:rPr lang="en-AU" b="1" dirty="0" smtClean="0">
                <a:solidFill>
                  <a:schemeClr val="tx2"/>
                </a:solidFill>
              </a:rPr>
              <a:t>Some </a:t>
            </a:r>
            <a:r>
              <a:rPr lang="en-AU" b="1" dirty="0">
                <a:solidFill>
                  <a:schemeClr val="tx2"/>
                </a:solidFill>
              </a:rPr>
              <a:t>Volunteer organisations advertise their positions online.</a:t>
            </a:r>
          </a:p>
          <a:p>
            <a:pPr marL="114300" indent="0">
              <a:buNone/>
            </a:pPr>
            <a:endParaRPr lang="en-AU" sz="600" dirty="0"/>
          </a:p>
          <a:p>
            <a:pPr marL="114300" indent="0">
              <a:buNone/>
            </a:pPr>
            <a:r>
              <a:rPr lang="en-AU" sz="1600" dirty="0"/>
              <a:t>You can apply directly to those advertisements.</a:t>
            </a:r>
          </a:p>
          <a:p>
            <a:pPr marL="114300" indent="0">
              <a:buNone/>
            </a:pPr>
            <a:endParaRPr lang="en-AU" sz="1600" dirty="0"/>
          </a:p>
          <a:p>
            <a:pPr marL="114300" indent="0">
              <a:buNone/>
            </a:pPr>
            <a:r>
              <a:rPr lang="en-AU" sz="1600" dirty="0"/>
              <a:t>Read the position description and make sure you understand what you have applied for and think about the questions you need to ask.</a:t>
            </a:r>
          </a:p>
          <a:p>
            <a:pPr marL="114300"/>
            <a:endParaRPr lang="en-AU" sz="1600" dirty="0" smtClean="0">
              <a:solidFill>
                <a:prstClr val="black"/>
              </a:solidFill>
            </a:endParaRPr>
          </a:p>
          <a:p>
            <a:pPr marL="114300" indent="0">
              <a:buNone/>
            </a:pPr>
            <a:r>
              <a:rPr lang="en-AU" sz="1600" dirty="0"/>
              <a:t>Visit:  </a:t>
            </a:r>
            <a:r>
              <a:rPr lang="en-AU" sz="1600" i="1" dirty="0"/>
              <a:t>govolunteer.com.au  </a:t>
            </a:r>
            <a:r>
              <a:rPr lang="en-AU" sz="1600" dirty="0" smtClean="0"/>
              <a:t>and follow </a:t>
            </a:r>
            <a:r>
              <a:rPr lang="en-AU" sz="1600" dirty="0"/>
              <a:t>the search process.</a:t>
            </a:r>
          </a:p>
          <a:p>
            <a:pPr marL="114300" indent="0" algn="ctr">
              <a:buNone/>
            </a:pPr>
            <a:endParaRPr lang="en-AU" sz="1400" dirty="0"/>
          </a:p>
          <a:p>
            <a:pPr marL="114300"/>
            <a:endParaRPr lang="en-AU" sz="1400" dirty="0">
              <a:solidFill>
                <a:prstClr val="black"/>
              </a:solidFill>
            </a:endParaRPr>
          </a:p>
          <a:p>
            <a:pPr marL="114300"/>
            <a:endParaRPr lang="en-AU" sz="2000" dirty="0">
              <a:solidFill>
                <a:prstClr val="black"/>
              </a:solidFill>
            </a:endParaRPr>
          </a:p>
          <a:p>
            <a:endParaRPr lang="en-AU" sz="2000" dirty="0">
              <a:solidFill>
                <a:prstClr val="black"/>
              </a:solidFill>
            </a:endParaRPr>
          </a:p>
        </p:txBody>
      </p:sp>
    </p:spTree>
    <p:extLst>
      <p:ext uri="{BB962C8B-B14F-4D97-AF65-F5344CB8AC3E}">
        <p14:creationId xmlns:p14="http://schemas.microsoft.com/office/powerpoint/2010/main" val="19121339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28857" y="485286"/>
            <a:ext cx="6086243" cy="565433"/>
            <a:chOff x="801127" y="403254"/>
            <a:chExt cx="4331352" cy="565433"/>
          </a:xfrm>
        </p:grpSpPr>
        <p:sp>
          <p:nvSpPr>
            <p:cNvPr id="6" name="Abgerundetes Rechteck 19"/>
            <p:cNvSpPr/>
            <p:nvPr/>
          </p:nvSpPr>
          <p:spPr>
            <a:xfrm>
              <a:off x="801127" y="403254"/>
              <a:ext cx="4331352" cy="565433"/>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rgbClr val="A23330">
                      <a:satMod val="155000"/>
                    </a:srgbClr>
                  </a:solidFill>
                  <a:prstDash val="solid"/>
                </a:ln>
                <a:solidFill>
                  <a:srgbClr val="C85232">
                    <a:tint val="85000"/>
                    <a:satMod val="155000"/>
                  </a:srgbClr>
                </a:solidFill>
                <a:effectLst>
                  <a:outerShdw blurRad="41275" dist="20320" dir="1800000" algn="tl" rotWithShape="0">
                    <a:srgbClr val="000000">
                      <a:alpha val="40000"/>
                    </a:srgbClr>
                  </a:outerShdw>
                </a:effectLst>
              </a:endParaRPr>
            </a:p>
          </p:txBody>
        </p:sp>
        <p:sp>
          <p:nvSpPr>
            <p:cNvPr id="7" name="Textfeld 20"/>
            <p:cNvSpPr txBox="1"/>
            <p:nvPr/>
          </p:nvSpPr>
          <p:spPr>
            <a:xfrm>
              <a:off x="1105964" y="438242"/>
              <a:ext cx="2457450" cy="408623"/>
            </a:xfrm>
            <a:prstGeom prst="roundRect">
              <a:avLst/>
            </a:prstGeom>
            <a:noFill/>
          </p:spPr>
          <p:txBody>
            <a:bodyPr wrap="square" rtlCol="0">
              <a:spAutoFit/>
            </a:bodyPr>
            <a:lstStyle/>
            <a:p>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Selecting a volunteer role</a:t>
              </a:r>
              <a:endParaRPr lang="en-US"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grpSp>
      <p:sp>
        <p:nvSpPr>
          <p:cNvPr id="11" name="TextBox 10"/>
          <p:cNvSpPr txBox="1"/>
          <p:nvPr/>
        </p:nvSpPr>
        <p:spPr>
          <a:xfrm>
            <a:off x="1105963" y="1826017"/>
            <a:ext cx="2998617" cy="3077766"/>
          </a:xfrm>
          <a:prstGeom prst="rect">
            <a:avLst/>
          </a:prstGeom>
          <a:noFill/>
        </p:spPr>
        <p:txBody>
          <a:bodyPr wrap="square" rtlCol="0">
            <a:spAutoFit/>
          </a:bodyPr>
          <a:lstStyle/>
          <a:p>
            <a:pPr marL="114300" indent="0">
              <a:buNone/>
            </a:pPr>
            <a:r>
              <a:rPr lang="en-AU" b="1" dirty="0" smtClean="0">
                <a:solidFill>
                  <a:schemeClr val="tx2"/>
                </a:solidFill>
              </a:rPr>
              <a:t>The recruitment process:</a:t>
            </a:r>
            <a:endParaRPr lang="en-AU" b="1" dirty="0">
              <a:solidFill>
                <a:schemeClr val="tx2"/>
              </a:solidFill>
            </a:endParaRPr>
          </a:p>
          <a:p>
            <a:pPr marL="114300" indent="0">
              <a:buNone/>
            </a:pPr>
            <a:endParaRPr lang="en-AU" sz="1600" dirty="0"/>
          </a:p>
          <a:p>
            <a:pPr marL="285750" indent="-171450">
              <a:buFont typeface="Arial" panose="020B0604020202020204" pitchFamily="34" charset="0"/>
              <a:buChar char="•"/>
            </a:pPr>
            <a:r>
              <a:rPr lang="en-AU" sz="1600" dirty="0"/>
              <a:t>Apply</a:t>
            </a:r>
          </a:p>
          <a:p>
            <a:pPr marL="285750" indent="-171450">
              <a:buFont typeface="Arial" panose="020B0604020202020204" pitchFamily="34" charset="0"/>
              <a:buChar char="•"/>
            </a:pPr>
            <a:r>
              <a:rPr lang="en-AU" sz="1600" dirty="0" smtClean="0"/>
              <a:t>Interview </a:t>
            </a:r>
            <a:endParaRPr lang="en-AU" sz="1600" dirty="0"/>
          </a:p>
          <a:p>
            <a:pPr marL="285750" indent="-171450">
              <a:buFont typeface="Arial" panose="020B0604020202020204" pitchFamily="34" charset="0"/>
              <a:buChar char="•"/>
            </a:pPr>
            <a:r>
              <a:rPr lang="en-AU" sz="1600" dirty="0" smtClean="0"/>
              <a:t>Police </a:t>
            </a:r>
            <a:r>
              <a:rPr lang="en-AU" sz="1600" dirty="0"/>
              <a:t>Checks/Working with Children Checks</a:t>
            </a:r>
          </a:p>
          <a:p>
            <a:pPr marL="285750" indent="-171450">
              <a:buFont typeface="Arial" panose="020B0604020202020204" pitchFamily="34" charset="0"/>
              <a:buChar char="•"/>
            </a:pPr>
            <a:r>
              <a:rPr lang="en-AU" sz="1600" dirty="0" smtClean="0"/>
              <a:t>Training </a:t>
            </a:r>
            <a:r>
              <a:rPr lang="en-AU" sz="1600" dirty="0"/>
              <a:t>and orientation</a:t>
            </a:r>
          </a:p>
          <a:p>
            <a:pPr marL="285750" indent="-171450">
              <a:buFont typeface="Arial" panose="020B0604020202020204" pitchFamily="34" charset="0"/>
              <a:buChar char="•"/>
            </a:pPr>
            <a:r>
              <a:rPr lang="en-AU" sz="1600" dirty="0" smtClean="0"/>
              <a:t>Engage</a:t>
            </a:r>
            <a:endParaRPr lang="en-AU" sz="1600" dirty="0"/>
          </a:p>
          <a:p>
            <a:pPr marL="285750" indent="-171450">
              <a:buFont typeface="Arial" panose="020B0604020202020204" pitchFamily="34" charset="0"/>
              <a:buChar char="•"/>
            </a:pPr>
            <a:r>
              <a:rPr lang="en-AU" sz="1600" dirty="0" smtClean="0"/>
              <a:t>Review</a:t>
            </a:r>
            <a:endParaRPr lang="en-AU" sz="1600" dirty="0"/>
          </a:p>
          <a:p>
            <a:pPr marL="114300"/>
            <a:endParaRPr lang="en-AU" sz="1200" dirty="0">
              <a:solidFill>
                <a:prstClr val="black"/>
              </a:solidFill>
            </a:endParaRPr>
          </a:p>
          <a:p>
            <a:pPr marL="114300"/>
            <a:endParaRPr lang="en-AU" dirty="0">
              <a:solidFill>
                <a:prstClr val="black"/>
              </a:solidFill>
            </a:endParaRPr>
          </a:p>
          <a:p>
            <a:endParaRPr lang="en-AU" dirty="0">
              <a:solidFill>
                <a:prstClr val="black"/>
              </a:solidFill>
            </a:endParaRPr>
          </a:p>
        </p:txBody>
      </p:sp>
      <p:grpSp>
        <p:nvGrpSpPr>
          <p:cNvPr id="13" name="Group 12"/>
          <p:cNvGrpSpPr/>
          <p:nvPr/>
        </p:nvGrpSpPr>
        <p:grpSpPr>
          <a:xfrm>
            <a:off x="5562600" y="2514600"/>
            <a:ext cx="2438400" cy="1179068"/>
            <a:chOff x="5562600" y="2514600"/>
            <a:chExt cx="2438400" cy="1179068"/>
          </a:xfrm>
        </p:grpSpPr>
        <p:sp>
          <p:nvSpPr>
            <p:cNvPr id="14" name="Rounded Rectangle 13"/>
            <p:cNvSpPr/>
            <p:nvPr/>
          </p:nvSpPr>
          <p:spPr>
            <a:xfrm>
              <a:off x="5562600" y="2514600"/>
              <a:ext cx="2438400" cy="1179068"/>
            </a:xfrm>
            <a:prstGeom prst="round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b="1" dirty="0" smtClean="0">
                <a:solidFill>
                  <a:schemeClr val="accent6"/>
                </a:solidFill>
              </a:endParaRPr>
            </a:p>
            <a:p>
              <a:pPr algn="ctr"/>
              <a:endParaRPr lang="en-AU" sz="1400" b="1" dirty="0" smtClean="0">
                <a:solidFill>
                  <a:schemeClr val="accent6"/>
                </a:solidFill>
              </a:endParaRPr>
            </a:p>
            <a:p>
              <a:pPr algn="ctr"/>
              <a:endParaRPr lang="en-AU" sz="1400" b="1" dirty="0">
                <a:solidFill>
                  <a:schemeClr val="accent6"/>
                </a:solidFill>
              </a:endParaRPr>
            </a:p>
            <a:p>
              <a:pPr algn="ctr"/>
              <a:r>
                <a:rPr lang="en-AU" sz="1400" b="1" dirty="0" smtClean="0">
                  <a:solidFill>
                    <a:schemeClr val="accent6"/>
                  </a:solidFill>
                </a:rPr>
                <a:t>Activity 6:  The recruitment process</a:t>
              </a:r>
              <a:endParaRPr lang="en-AU" sz="1400" b="1" dirty="0">
                <a:solidFill>
                  <a:schemeClr val="accent6"/>
                </a:solidFill>
              </a:endParaRPr>
            </a:p>
            <a:p>
              <a:pPr algn="ctr"/>
              <a:endParaRPr lang="en-AU" dirty="0"/>
            </a:p>
          </p:txBody>
        </p:sp>
        <p:pic>
          <p:nvPicPr>
            <p:cNvPr id="16" name="Picture 15"/>
            <p:cNvPicPr/>
            <p:nvPr/>
          </p:nvPicPr>
          <p:blipFill>
            <a:blip r:embed="rId3" cstate="print">
              <a:extLst>
                <a:ext uri="{28A0092B-C50C-407E-A947-70E740481C1C}">
                  <a14:useLocalDpi xmlns:a14="http://schemas.microsoft.com/office/drawing/2010/main" val="0"/>
                </a:ext>
              </a:extLst>
            </a:blip>
            <a:stretch>
              <a:fillRect/>
            </a:stretch>
          </p:blipFill>
          <p:spPr>
            <a:xfrm>
              <a:off x="6113692" y="2671350"/>
              <a:ext cx="344170" cy="332105"/>
            </a:xfrm>
            <a:prstGeom prst="rect">
              <a:avLst/>
            </a:prstGeom>
          </p:spPr>
        </p:pic>
        <p:pic>
          <p:nvPicPr>
            <p:cNvPr id="17" name="Picture 16"/>
            <p:cNvPicPr/>
            <p:nvPr/>
          </p:nvPicPr>
          <p:blipFill>
            <a:blip r:embed="rId4" cstate="print">
              <a:extLst>
                <a:ext uri="{28A0092B-C50C-407E-A947-70E740481C1C}">
                  <a14:useLocalDpi xmlns:a14="http://schemas.microsoft.com/office/drawing/2010/main" val="0"/>
                </a:ext>
              </a:extLst>
            </a:blip>
            <a:stretch>
              <a:fillRect/>
            </a:stretch>
          </p:blipFill>
          <p:spPr>
            <a:xfrm>
              <a:off x="6569692" y="2671985"/>
              <a:ext cx="344170" cy="331470"/>
            </a:xfrm>
            <a:prstGeom prst="rect">
              <a:avLst/>
            </a:prstGeom>
          </p:spPr>
        </p:pic>
        <p:pic>
          <p:nvPicPr>
            <p:cNvPr id="18" name="Picture 17"/>
            <p:cNvPicPr/>
            <p:nvPr/>
          </p:nvPicPr>
          <p:blipFill>
            <a:blip r:embed="rId5" cstate="print">
              <a:extLst>
                <a:ext uri="{28A0092B-C50C-407E-A947-70E740481C1C}">
                  <a14:useLocalDpi xmlns:a14="http://schemas.microsoft.com/office/drawing/2010/main" val="0"/>
                </a:ext>
              </a:extLst>
            </a:blip>
            <a:stretch>
              <a:fillRect/>
            </a:stretch>
          </p:blipFill>
          <p:spPr>
            <a:xfrm>
              <a:off x="7044986" y="2672779"/>
              <a:ext cx="355600" cy="344170"/>
            </a:xfrm>
            <a:prstGeom prst="rect">
              <a:avLst/>
            </a:prstGeom>
          </p:spPr>
        </p:pic>
      </p:grpSp>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75457" y="4647774"/>
            <a:ext cx="3268543" cy="2210226"/>
          </a:xfrm>
          <a:prstGeom prst="rect">
            <a:avLst/>
          </a:prstGeom>
        </p:spPr>
      </p:pic>
    </p:spTree>
    <p:extLst>
      <p:ext uri="{BB962C8B-B14F-4D97-AF65-F5344CB8AC3E}">
        <p14:creationId xmlns:p14="http://schemas.microsoft.com/office/powerpoint/2010/main" val="40402701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28857" y="485286"/>
            <a:ext cx="6086243" cy="565433"/>
            <a:chOff x="801127" y="403254"/>
            <a:chExt cx="4331352" cy="565433"/>
          </a:xfrm>
        </p:grpSpPr>
        <p:sp>
          <p:nvSpPr>
            <p:cNvPr id="6" name="Abgerundetes Rechteck 19"/>
            <p:cNvSpPr/>
            <p:nvPr/>
          </p:nvSpPr>
          <p:spPr>
            <a:xfrm>
              <a:off x="801127" y="403254"/>
              <a:ext cx="4331352" cy="565433"/>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rgbClr val="A23330">
                      <a:satMod val="155000"/>
                    </a:srgbClr>
                  </a:solidFill>
                  <a:prstDash val="solid"/>
                </a:ln>
                <a:solidFill>
                  <a:srgbClr val="C85232">
                    <a:tint val="85000"/>
                    <a:satMod val="155000"/>
                  </a:srgbClr>
                </a:solidFill>
                <a:effectLst>
                  <a:outerShdw blurRad="41275" dist="20320" dir="1800000" algn="tl" rotWithShape="0">
                    <a:srgbClr val="000000">
                      <a:alpha val="40000"/>
                    </a:srgbClr>
                  </a:outerShdw>
                </a:effectLst>
              </a:endParaRPr>
            </a:p>
          </p:txBody>
        </p:sp>
        <p:sp>
          <p:nvSpPr>
            <p:cNvPr id="7" name="Textfeld 20"/>
            <p:cNvSpPr txBox="1"/>
            <p:nvPr/>
          </p:nvSpPr>
          <p:spPr>
            <a:xfrm>
              <a:off x="1105964" y="438242"/>
              <a:ext cx="2457450" cy="408623"/>
            </a:xfrm>
            <a:prstGeom prst="roundRect">
              <a:avLst/>
            </a:prstGeom>
            <a:noFill/>
          </p:spPr>
          <p:txBody>
            <a:bodyPr wrap="square" rtlCol="0">
              <a:spAutoFit/>
            </a:bodyPr>
            <a:lstStyle/>
            <a:p>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Volunteer </a:t>
              </a:r>
              <a:r>
                <a:rPr lang="en-US" dirty="0" err="1"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Organisations</a:t>
              </a:r>
              <a:endParaRPr lang="en-US"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grpSp>
      <p:sp>
        <p:nvSpPr>
          <p:cNvPr id="3" name="Rectangle 2"/>
          <p:cNvSpPr/>
          <p:nvPr/>
        </p:nvSpPr>
        <p:spPr>
          <a:xfrm>
            <a:off x="778718" y="1981200"/>
            <a:ext cx="3793282" cy="3323987"/>
          </a:xfrm>
          <a:prstGeom prst="rect">
            <a:avLst/>
          </a:prstGeom>
        </p:spPr>
        <p:txBody>
          <a:bodyPr wrap="square">
            <a:spAutoFit/>
          </a:bodyPr>
          <a:lstStyle/>
          <a:p>
            <a:pPr marL="114300" indent="0">
              <a:buNone/>
            </a:pPr>
            <a:r>
              <a:rPr lang="en-AU" b="1" dirty="0" smtClean="0">
                <a:solidFill>
                  <a:schemeClr val="tx2"/>
                </a:solidFill>
              </a:rPr>
              <a:t>Volunteer organisations</a:t>
            </a:r>
          </a:p>
          <a:p>
            <a:pPr marL="114300" indent="0">
              <a:buNone/>
            </a:pPr>
            <a:endParaRPr lang="en-AU" sz="1600" dirty="0" smtClean="0"/>
          </a:p>
          <a:p>
            <a:pPr marL="114300" indent="0">
              <a:buNone/>
            </a:pPr>
            <a:r>
              <a:rPr lang="en-AU" sz="1600" dirty="0" smtClean="0"/>
              <a:t>Big </a:t>
            </a:r>
            <a:r>
              <a:rPr lang="en-AU" sz="1600" dirty="0"/>
              <a:t>Volunteer Involving Organisations may have a Manager, a Volunteer Coordinator and a Supervisor.</a:t>
            </a:r>
          </a:p>
          <a:p>
            <a:pPr marL="114300" indent="0">
              <a:buNone/>
            </a:pPr>
            <a:endParaRPr lang="en-AU" sz="1600" dirty="0"/>
          </a:p>
          <a:p>
            <a:pPr marL="114300" indent="0">
              <a:buNone/>
            </a:pPr>
            <a:r>
              <a:rPr lang="en-AU" sz="1600" dirty="0"/>
              <a:t>Small Volunteer Involving Organisations may have only one person doing all the roles.</a:t>
            </a:r>
          </a:p>
          <a:p>
            <a:pPr marL="114300" indent="0">
              <a:buNone/>
            </a:pPr>
            <a:endParaRPr lang="en-AU" sz="1600" dirty="0"/>
          </a:p>
          <a:p>
            <a:pPr marL="114300" indent="0">
              <a:buNone/>
            </a:pPr>
            <a:r>
              <a:rPr lang="en-AU" sz="1600" dirty="0"/>
              <a:t>Some of the Managers, Coordinators and Supervisors you meet may also be volunteers.</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75457" y="4647774"/>
            <a:ext cx="3268543" cy="2210226"/>
          </a:xfrm>
          <a:prstGeom prst="rect">
            <a:avLst/>
          </a:prstGeom>
        </p:spPr>
      </p:pic>
    </p:spTree>
    <p:extLst>
      <p:ext uri="{BB962C8B-B14F-4D97-AF65-F5344CB8AC3E}">
        <p14:creationId xmlns:p14="http://schemas.microsoft.com/office/powerpoint/2010/main" val="29986090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75457" y="4647774"/>
            <a:ext cx="3268543" cy="2210226"/>
          </a:xfrm>
          <a:prstGeom prst="rect">
            <a:avLst/>
          </a:prstGeom>
        </p:spPr>
      </p:pic>
      <p:grpSp>
        <p:nvGrpSpPr>
          <p:cNvPr id="2" name="Group 1"/>
          <p:cNvGrpSpPr/>
          <p:nvPr/>
        </p:nvGrpSpPr>
        <p:grpSpPr>
          <a:xfrm>
            <a:off x="428857" y="485286"/>
            <a:ext cx="6086243" cy="565433"/>
            <a:chOff x="801127" y="403254"/>
            <a:chExt cx="4331352" cy="565433"/>
          </a:xfrm>
        </p:grpSpPr>
        <p:sp>
          <p:nvSpPr>
            <p:cNvPr id="6" name="Abgerundetes Rechteck 19"/>
            <p:cNvSpPr/>
            <p:nvPr/>
          </p:nvSpPr>
          <p:spPr>
            <a:xfrm>
              <a:off x="801127" y="403254"/>
              <a:ext cx="4331352" cy="565433"/>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rgbClr val="A23330">
                      <a:satMod val="155000"/>
                    </a:srgbClr>
                  </a:solidFill>
                  <a:prstDash val="solid"/>
                </a:ln>
                <a:solidFill>
                  <a:srgbClr val="C85232">
                    <a:tint val="85000"/>
                    <a:satMod val="155000"/>
                  </a:srgbClr>
                </a:solidFill>
                <a:effectLst>
                  <a:outerShdw blurRad="41275" dist="20320" dir="1800000" algn="tl" rotWithShape="0">
                    <a:srgbClr val="000000">
                      <a:alpha val="40000"/>
                    </a:srgbClr>
                  </a:outerShdw>
                </a:effectLst>
              </a:endParaRPr>
            </a:p>
          </p:txBody>
        </p:sp>
        <p:sp>
          <p:nvSpPr>
            <p:cNvPr id="7" name="Textfeld 20"/>
            <p:cNvSpPr txBox="1"/>
            <p:nvPr/>
          </p:nvSpPr>
          <p:spPr>
            <a:xfrm>
              <a:off x="1105964" y="438242"/>
              <a:ext cx="2457450" cy="408623"/>
            </a:xfrm>
            <a:prstGeom prst="roundRect">
              <a:avLst/>
            </a:prstGeom>
            <a:noFill/>
          </p:spPr>
          <p:txBody>
            <a:bodyPr wrap="square" rtlCol="0">
              <a:spAutoFit/>
            </a:bodyPr>
            <a:lstStyle/>
            <a:p>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Introduction overview</a:t>
              </a:r>
              <a:endParaRPr lang="en-US"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grpSp>
      <p:sp>
        <p:nvSpPr>
          <p:cNvPr id="8" name="Text Box 12"/>
          <p:cNvSpPr txBox="1"/>
          <p:nvPr/>
        </p:nvSpPr>
        <p:spPr>
          <a:xfrm>
            <a:off x="1058483" y="1842102"/>
            <a:ext cx="2869406" cy="6667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r>
              <a:rPr lang="en-AU" sz="1600" b="1" dirty="0" smtClean="0">
                <a:solidFill>
                  <a:schemeClr val="tx2"/>
                </a:solidFill>
              </a:rPr>
              <a:t>Overview of presentation</a:t>
            </a:r>
          </a:p>
          <a:p>
            <a:endParaRPr lang="en-AU" sz="1600" b="1" dirty="0" smtClean="0">
              <a:solidFill>
                <a:schemeClr val="tx2"/>
              </a:solidFill>
            </a:endParaRPr>
          </a:p>
          <a:p>
            <a:pPr marL="285750" indent="-285750">
              <a:spcAft>
                <a:spcPts val="600"/>
              </a:spcAft>
              <a:buFont typeface="Arial" panose="020B0604020202020204" pitchFamily="34" charset="0"/>
              <a:buChar char="•"/>
            </a:pPr>
            <a:r>
              <a:rPr lang="en-AU" sz="1600" dirty="0" smtClean="0">
                <a:solidFill>
                  <a:prstClr val="black"/>
                </a:solidFill>
              </a:rPr>
              <a:t>What is volunteering?</a:t>
            </a:r>
            <a:endParaRPr lang="en-AU" sz="1600" dirty="0">
              <a:solidFill>
                <a:prstClr val="black"/>
              </a:solidFill>
            </a:endParaRPr>
          </a:p>
          <a:p>
            <a:pPr marL="285750" indent="-285750">
              <a:spcAft>
                <a:spcPts val="600"/>
              </a:spcAft>
              <a:buFont typeface="Arial" panose="020B0604020202020204" pitchFamily="34" charset="0"/>
              <a:buChar char="•"/>
            </a:pPr>
            <a:r>
              <a:rPr lang="en-AU" sz="1600" dirty="0" smtClean="0">
                <a:solidFill>
                  <a:prstClr val="black"/>
                </a:solidFill>
              </a:rPr>
              <a:t>Areas </a:t>
            </a:r>
            <a:r>
              <a:rPr lang="en-AU" sz="1600" dirty="0">
                <a:solidFill>
                  <a:prstClr val="black"/>
                </a:solidFill>
              </a:rPr>
              <a:t>of volunteering</a:t>
            </a:r>
          </a:p>
          <a:p>
            <a:pPr marL="285750" indent="-285750">
              <a:spcAft>
                <a:spcPts val="600"/>
              </a:spcAft>
              <a:buFont typeface="Arial" panose="020B0604020202020204" pitchFamily="34" charset="0"/>
              <a:buChar char="•"/>
            </a:pPr>
            <a:r>
              <a:rPr lang="en-AU" sz="1600" dirty="0" smtClean="0">
                <a:solidFill>
                  <a:prstClr val="black"/>
                </a:solidFill>
              </a:rPr>
              <a:t>Volunteer rights &amp; responsibilities</a:t>
            </a:r>
            <a:endParaRPr lang="en-AU" sz="1600" dirty="0">
              <a:solidFill>
                <a:prstClr val="black"/>
              </a:solidFill>
            </a:endParaRPr>
          </a:p>
          <a:p>
            <a:pPr marL="285750" indent="-285750">
              <a:spcAft>
                <a:spcPts val="600"/>
              </a:spcAft>
              <a:buFont typeface="Arial" panose="020B0604020202020204" pitchFamily="34" charset="0"/>
              <a:buChar char="•"/>
            </a:pPr>
            <a:r>
              <a:rPr lang="en-AU" sz="1600" dirty="0" smtClean="0">
                <a:solidFill>
                  <a:prstClr val="black"/>
                </a:solidFill>
              </a:rPr>
              <a:t>Selecting a volunteer role</a:t>
            </a:r>
            <a:endParaRPr lang="en-AU" sz="1600" dirty="0">
              <a:solidFill>
                <a:prstClr val="black"/>
              </a:solidFill>
            </a:endParaRPr>
          </a:p>
          <a:p>
            <a:pPr marL="285750" indent="-285750">
              <a:spcAft>
                <a:spcPts val="600"/>
              </a:spcAft>
              <a:buFont typeface="Arial" panose="020B0604020202020204" pitchFamily="34" charset="0"/>
              <a:buChar char="•"/>
            </a:pPr>
            <a:r>
              <a:rPr lang="en-AU" sz="1600" dirty="0" smtClean="0">
                <a:solidFill>
                  <a:prstClr val="black"/>
                </a:solidFill>
                <a:ea typeface="Calibri"/>
                <a:cs typeface="Times New Roman"/>
              </a:rPr>
              <a:t>Volunteer organisations</a:t>
            </a:r>
          </a:p>
          <a:p>
            <a:pPr marL="285750" indent="-285750">
              <a:spcAft>
                <a:spcPts val="600"/>
              </a:spcAft>
              <a:buFont typeface="Arial" panose="020B0604020202020204" pitchFamily="34" charset="0"/>
              <a:buChar char="•"/>
            </a:pPr>
            <a:r>
              <a:rPr lang="en-AU" sz="1600" dirty="0" smtClean="0">
                <a:solidFill>
                  <a:prstClr val="black"/>
                </a:solidFill>
                <a:ea typeface="Calibri"/>
                <a:cs typeface="Times New Roman"/>
              </a:rPr>
              <a:t>What next?</a:t>
            </a:r>
          </a:p>
        </p:txBody>
      </p:sp>
    </p:spTree>
    <p:extLst>
      <p:ext uri="{BB962C8B-B14F-4D97-AF65-F5344CB8AC3E}">
        <p14:creationId xmlns:p14="http://schemas.microsoft.com/office/powerpoint/2010/main" val="20928001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28857" y="485286"/>
            <a:ext cx="6086243" cy="565433"/>
            <a:chOff x="801127" y="403254"/>
            <a:chExt cx="4331352" cy="565433"/>
          </a:xfrm>
        </p:grpSpPr>
        <p:sp>
          <p:nvSpPr>
            <p:cNvPr id="6" name="Abgerundetes Rechteck 19"/>
            <p:cNvSpPr/>
            <p:nvPr/>
          </p:nvSpPr>
          <p:spPr>
            <a:xfrm>
              <a:off x="801127" y="403254"/>
              <a:ext cx="4331352" cy="565433"/>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rgbClr val="A23330">
                      <a:satMod val="155000"/>
                    </a:srgbClr>
                  </a:solidFill>
                  <a:prstDash val="solid"/>
                </a:ln>
                <a:solidFill>
                  <a:srgbClr val="C85232">
                    <a:tint val="85000"/>
                    <a:satMod val="155000"/>
                  </a:srgbClr>
                </a:solidFill>
                <a:effectLst>
                  <a:outerShdw blurRad="41275" dist="20320" dir="1800000" algn="tl" rotWithShape="0">
                    <a:srgbClr val="000000">
                      <a:alpha val="40000"/>
                    </a:srgbClr>
                  </a:outerShdw>
                </a:effectLst>
              </a:endParaRPr>
            </a:p>
          </p:txBody>
        </p:sp>
        <p:sp>
          <p:nvSpPr>
            <p:cNvPr id="7" name="Textfeld 20"/>
            <p:cNvSpPr txBox="1"/>
            <p:nvPr/>
          </p:nvSpPr>
          <p:spPr>
            <a:xfrm>
              <a:off x="1105964" y="438242"/>
              <a:ext cx="2457450" cy="408623"/>
            </a:xfrm>
            <a:prstGeom prst="roundRect">
              <a:avLst/>
            </a:prstGeom>
            <a:noFill/>
          </p:spPr>
          <p:txBody>
            <a:bodyPr wrap="square" rtlCol="0">
              <a:spAutoFit/>
            </a:bodyPr>
            <a:lstStyle/>
            <a:p>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Volunteer </a:t>
              </a:r>
              <a:r>
                <a:rPr lang="en-US" dirty="0" err="1"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Organisations</a:t>
              </a:r>
              <a:endParaRPr lang="en-US"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grpSp>
      <p:sp>
        <p:nvSpPr>
          <p:cNvPr id="3" name="Rectangle 2"/>
          <p:cNvSpPr/>
          <p:nvPr/>
        </p:nvSpPr>
        <p:spPr>
          <a:xfrm>
            <a:off x="773031" y="1828800"/>
            <a:ext cx="3537282" cy="3908762"/>
          </a:xfrm>
          <a:prstGeom prst="rect">
            <a:avLst/>
          </a:prstGeom>
        </p:spPr>
        <p:txBody>
          <a:bodyPr wrap="square">
            <a:spAutoFit/>
          </a:bodyPr>
          <a:lstStyle/>
          <a:p>
            <a:pPr marL="114300" indent="0">
              <a:buNone/>
            </a:pPr>
            <a:r>
              <a:rPr lang="en-AU" b="1" dirty="0" smtClean="0">
                <a:solidFill>
                  <a:schemeClr val="tx2"/>
                </a:solidFill>
              </a:rPr>
              <a:t>A Manager/Coordinator/ Supervisor  </a:t>
            </a:r>
            <a:r>
              <a:rPr lang="en-AU" b="1" dirty="0">
                <a:solidFill>
                  <a:schemeClr val="tx2"/>
                </a:solidFill>
              </a:rPr>
              <a:t>of Volunteers will:</a:t>
            </a:r>
          </a:p>
          <a:p>
            <a:pPr marL="114300" indent="0">
              <a:buNone/>
            </a:pPr>
            <a:endParaRPr lang="en-AU" sz="1600" dirty="0"/>
          </a:p>
          <a:p>
            <a:pPr marL="742950" lvl="1" indent="-285750">
              <a:buFont typeface="Arial" panose="020B0604020202020204" pitchFamily="34" charset="0"/>
              <a:buChar char="•"/>
            </a:pPr>
            <a:r>
              <a:rPr lang="en-AU" sz="1600" dirty="0"/>
              <a:t>interview you</a:t>
            </a:r>
          </a:p>
          <a:p>
            <a:pPr marL="742950" lvl="1" indent="-285750">
              <a:buFont typeface="Arial" panose="020B0604020202020204" pitchFamily="34" charset="0"/>
              <a:buChar char="•"/>
            </a:pPr>
            <a:r>
              <a:rPr lang="en-AU" sz="1600" dirty="0"/>
              <a:t>explain the volunteer position</a:t>
            </a:r>
          </a:p>
          <a:p>
            <a:pPr marL="742950" lvl="1" indent="-285750">
              <a:buFont typeface="Arial" panose="020B0604020202020204" pitchFamily="34" charset="0"/>
              <a:buChar char="•"/>
            </a:pPr>
            <a:r>
              <a:rPr lang="en-AU" sz="1600" dirty="0"/>
              <a:t>assist you with applying for police checks/WWC check</a:t>
            </a:r>
          </a:p>
          <a:p>
            <a:pPr marL="742950" lvl="1" indent="-285750">
              <a:buFont typeface="Arial" panose="020B0604020202020204" pitchFamily="34" charset="0"/>
              <a:buChar char="•"/>
            </a:pPr>
            <a:r>
              <a:rPr lang="en-AU" sz="1600" dirty="0"/>
              <a:t>organise orientation and training</a:t>
            </a:r>
          </a:p>
          <a:p>
            <a:pPr marL="742950" lvl="1" indent="-285750">
              <a:buFont typeface="Arial" panose="020B0604020202020204" pitchFamily="34" charset="0"/>
              <a:buChar char="•"/>
            </a:pPr>
            <a:r>
              <a:rPr lang="en-AU" sz="1600" dirty="0"/>
              <a:t>help volunteers to get started</a:t>
            </a:r>
          </a:p>
          <a:p>
            <a:pPr marL="742950" lvl="1" indent="-285750">
              <a:buFont typeface="Arial" panose="020B0604020202020204" pitchFamily="34" charset="0"/>
              <a:buChar char="•"/>
            </a:pPr>
            <a:r>
              <a:rPr lang="en-AU" sz="1600" dirty="0"/>
              <a:t>be available for on-going support</a:t>
            </a:r>
          </a:p>
          <a:p>
            <a:pPr marL="742950" lvl="1" indent="-285750">
              <a:buFont typeface="Arial" panose="020B0604020202020204" pitchFamily="34" charset="0"/>
              <a:buChar char="•"/>
            </a:pPr>
            <a:r>
              <a:rPr lang="en-AU" sz="1600" dirty="0"/>
              <a:t>review volunteer performance and provide feedback</a:t>
            </a:r>
          </a:p>
          <a:p>
            <a:pPr lvl="1"/>
            <a:endParaRPr lang="en-AU" sz="2000" dirty="0"/>
          </a:p>
        </p:txBody>
      </p:sp>
      <p:sp>
        <p:nvSpPr>
          <p:cNvPr id="4" name="Rectangle 3"/>
          <p:cNvSpPr/>
          <p:nvPr/>
        </p:nvSpPr>
        <p:spPr>
          <a:xfrm>
            <a:off x="4965084" y="2508911"/>
            <a:ext cx="3493116" cy="1323439"/>
          </a:xfrm>
          <a:prstGeom prst="rect">
            <a:avLst/>
          </a:prstGeom>
        </p:spPr>
        <p:txBody>
          <a:bodyPr wrap="square">
            <a:spAutoFit/>
          </a:bodyPr>
          <a:lstStyle/>
          <a:p>
            <a:pPr marL="114300" indent="0">
              <a:buNone/>
            </a:pPr>
            <a:r>
              <a:rPr lang="en-AU" sz="1600" dirty="0" smtClean="0"/>
              <a:t>The Manager/Coordinator/</a:t>
            </a:r>
          </a:p>
          <a:p>
            <a:pPr marL="114300" indent="0">
              <a:buNone/>
            </a:pPr>
            <a:r>
              <a:rPr lang="en-AU" sz="1600" dirty="0" smtClean="0"/>
              <a:t>Supervisor </a:t>
            </a:r>
            <a:r>
              <a:rPr lang="en-AU" sz="1600" dirty="0"/>
              <a:t>of Volunteers is responsible for the delivery of the program so will want to help volunteers do their role </a:t>
            </a:r>
            <a:r>
              <a:rPr lang="en-AU" sz="1600" dirty="0" smtClean="0"/>
              <a:t>well. </a:t>
            </a:r>
            <a:endParaRPr lang="en-AU" sz="1200"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75457" y="4647774"/>
            <a:ext cx="3268543" cy="2210226"/>
          </a:xfrm>
          <a:prstGeom prst="rect">
            <a:avLst/>
          </a:prstGeom>
        </p:spPr>
      </p:pic>
    </p:spTree>
    <p:extLst>
      <p:ext uri="{BB962C8B-B14F-4D97-AF65-F5344CB8AC3E}">
        <p14:creationId xmlns:p14="http://schemas.microsoft.com/office/powerpoint/2010/main" val="35259952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75457" y="4647774"/>
            <a:ext cx="3268543" cy="2210226"/>
          </a:xfrm>
          <a:prstGeom prst="rect">
            <a:avLst/>
          </a:prstGeom>
        </p:spPr>
      </p:pic>
      <p:grpSp>
        <p:nvGrpSpPr>
          <p:cNvPr id="2" name="Group 1"/>
          <p:cNvGrpSpPr/>
          <p:nvPr/>
        </p:nvGrpSpPr>
        <p:grpSpPr>
          <a:xfrm>
            <a:off x="428857" y="485286"/>
            <a:ext cx="6086243" cy="565433"/>
            <a:chOff x="801127" y="403254"/>
            <a:chExt cx="4331352" cy="565433"/>
          </a:xfrm>
        </p:grpSpPr>
        <p:sp>
          <p:nvSpPr>
            <p:cNvPr id="6" name="Abgerundetes Rechteck 19"/>
            <p:cNvSpPr/>
            <p:nvPr/>
          </p:nvSpPr>
          <p:spPr>
            <a:xfrm>
              <a:off x="801127" y="403254"/>
              <a:ext cx="4331352" cy="565433"/>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rgbClr val="A23330">
                      <a:satMod val="155000"/>
                    </a:srgbClr>
                  </a:solidFill>
                  <a:prstDash val="solid"/>
                </a:ln>
                <a:solidFill>
                  <a:srgbClr val="C85232">
                    <a:tint val="85000"/>
                    <a:satMod val="155000"/>
                  </a:srgbClr>
                </a:solidFill>
                <a:effectLst>
                  <a:outerShdw blurRad="41275" dist="20320" dir="1800000" algn="tl" rotWithShape="0">
                    <a:srgbClr val="000000">
                      <a:alpha val="40000"/>
                    </a:srgbClr>
                  </a:outerShdw>
                </a:effectLst>
              </a:endParaRPr>
            </a:p>
          </p:txBody>
        </p:sp>
        <p:sp>
          <p:nvSpPr>
            <p:cNvPr id="7" name="Textfeld 20"/>
            <p:cNvSpPr txBox="1"/>
            <p:nvPr/>
          </p:nvSpPr>
          <p:spPr>
            <a:xfrm>
              <a:off x="1105964" y="438242"/>
              <a:ext cx="2457450" cy="408623"/>
            </a:xfrm>
            <a:prstGeom prst="roundRect">
              <a:avLst/>
            </a:prstGeom>
            <a:noFill/>
          </p:spPr>
          <p:txBody>
            <a:bodyPr wrap="square" rtlCol="0">
              <a:spAutoFit/>
            </a:bodyPr>
            <a:lstStyle/>
            <a:p>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What Next?</a:t>
              </a:r>
              <a:endParaRPr lang="en-US"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grpSp>
      <p:sp>
        <p:nvSpPr>
          <p:cNvPr id="3" name="Rectangle 2"/>
          <p:cNvSpPr/>
          <p:nvPr/>
        </p:nvSpPr>
        <p:spPr>
          <a:xfrm>
            <a:off x="773030" y="1828800"/>
            <a:ext cx="5742069" cy="3447098"/>
          </a:xfrm>
          <a:prstGeom prst="rect">
            <a:avLst/>
          </a:prstGeom>
        </p:spPr>
        <p:txBody>
          <a:bodyPr wrap="square">
            <a:spAutoFit/>
          </a:bodyPr>
          <a:lstStyle/>
          <a:p>
            <a:pPr marL="114300" indent="0">
              <a:buNone/>
            </a:pPr>
            <a:r>
              <a:rPr lang="en-AU" b="1" dirty="0" smtClean="0">
                <a:solidFill>
                  <a:schemeClr val="tx2"/>
                </a:solidFill>
              </a:rPr>
              <a:t>What we have learnt:</a:t>
            </a:r>
          </a:p>
          <a:p>
            <a:pPr marL="114300" indent="0">
              <a:buNone/>
            </a:pPr>
            <a:endParaRPr lang="en-AU" b="1" dirty="0">
              <a:solidFill>
                <a:schemeClr val="accent6"/>
              </a:solidFill>
            </a:endParaRPr>
          </a:p>
          <a:p>
            <a:pPr marL="697230" lvl="1" indent="-285750">
              <a:buFont typeface="Arial" panose="020B0604020202020204" pitchFamily="34" charset="0"/>
              <a:buChar char="•"/>
            </a:pPr>
            <a:r>
              <a:rPr lang="en-AU" sz="1600" dirty="0"/>
              <a:t>why people volunteer</a:t>
            </a:r>
          </a:p>
          <a:p>
            <a:pPr marL="697230" lvl="1" indent="-285750">
              <a:buFont typeface="Arial" panose="020B0604020202020204" pitchFamily="34" charset="0"/>
              <a:buChar char="•"/>
            </a:pPr>
            <a:r>
              <a:rPr lang="en-AU" sz="1600" dirty="0"/>
              <a:t>what types of roles volunteers can do</a:t>
            </a:r>
          </a:p>
          <a:p>
            <a:pPr marL="697230" lvl="1" indent="-285750">
              <a:buFont typeface="Arial" panose="020B0604020202020204" pitchFamily="34" charset="0"/>
              <a:buChar char="•"/>
            </a:pPr>
            <a:r>
              <a:rPr lang="en-AU" sz="1600" dirty="0"/>
              <a:t>how to find out about volunteer opportunities and that</a:t>
            </a:r>
          </a:p>
          <a:p>
            <a:pPr marL="697230" lvl="1" indent="-285750">
              <a:buFont typeface="Arial" panose="020B0604020202020204" pitchFamily="34" charset="0"/>
              <a:buChar char="•"/>
            </a:pPr>
            <a:r>
              <a:rPr lang="en-AU" sz="1600" dirty="0"/>
              <a:t>there are policies and procedures to follow.</a:t>
            </a:r>
          </a:p>
          <a:p>
            <a:pPr marL="411480" lvl="1" indent="0">
              <a:buNone/>
            </a:pPr>
            <a:endParaRPr lang="en-AU" sz="2000" dirty="0" smtClean="0"/>
          </a:p>
          <a:p>
            <a:pPr marL="411480" lvl="1" indent="0">
              <a:buNone/>
            </a:pPr>
            <a:r>
              <a:rPr lang="en-AU" sz="1600" dirty="0"/>
              <a:t>In the next five units we will follow a volunteer, Lily,  as she explores, chooses, applies for and becomes a volunteer.</a:t>
            </a:r>
          </a:p>
          <a:p>
            <a:pPr marL="411480" lvl="1" indent="0">
              <a:buNone/>
            </a:pPr>
            <a:endParaRPr lang="en-AU" sz="1600" dirty="0"/>
          </a:p>
          <a:p>
            <a:pPr marL="411480" lvl="1" indent="0">
              <a:buNone/>
            </a:pPr>
            <a:r>
              <a:rPr lang="en-AU" sz="1600" dirty="0"/>
              <a:t>She has thought about her skills, her interests and her availability. She is now ready to look for a volunteer role.</a:t>
            </a:r>
          </a:p>
          <a:p>
            <a:pPr marL="411480" lvl="1" indent="0">
              <a:buNone/>
            </a:pPr>
            <a:endParaRPr lang="en-AU" sz="2000" dirty="0"/>
          </a:p>
        </p:txBody>
      </p:sp>
    </p:spTree>
    <p:extLst>
      <p:ext uri="{BB962C8B-B14F-4D97-AF65-F5344CB8AC3E}">
        <p14:creationId xmlns:p14="http://schemas.microsoft.com/office/powerpoint/2010/main" val="23789302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28857" y="485286"/>
            <a:ext cx="6086243" cy="565433"/>
            <a:chOff x="801127" y="403254"/>
            <a:chExt cx="4331352" cy="565433"/>
          </a:xfrm>
        </p:grpSpPr>
        <p:sp>
          <p:nvSpPr>
            <p:cNvPr id="6" name="Abgerundetes Rechteck 19"/>
            <p:cNvSpPr/>
            <p:nvPr/>
          </p:nvSpPr>
          <p:spPr>
            <a:xfrm>
              <a:off x="801127" y="403254"/>
              <a:ext cx="4331352" cy="565433"/>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rgbClr val="A23330">
                      <a:satMod val="155000"/>
                    </a:srgbClr>
                  </a:solidFill>
                  <a:prstDash val="solid"/>
                </a:ln>
                <a:solidFill>
                  <a:srgbClr val="C85232">
                    <a:tint val="85000"/>
                    <a:satMod val="155000"/>
                  </a:srgbClr>
                </a:solidFill>
                <a:effectLst>
                  <a:outerShdw blurRad="41275" dist="20320" dir="1800000" algn="tl" rotWithShape="0">
                    <a:srgbClr val="000000">
                      <a:alpha val="40000"/>
                    </a:srgbClr>
                  </a:outerShdw>
                </a:effectLst>
              </a:endParaRPr>
            </a:p>
          </p:txBody>
        </p:sp>
        <p:sp>
          <p:nvSpPr>
            <p:cNvPr id="7" name="Textfeld 20"/>
            <p:cNvSpPr txBox="1"/>
            <p:nvPr/>
          </p:nvSpPr>
          <p:spPr>
            <a:xfrm>
              <a:off x="1105964" y="438242"/>
              <a:ext cx="2457450" cy="408623"/>
            </a:xfrm>
            <a:prstGeom prst="roundRect">
              <a:avLst/>
            </a:prstGeom>
            <a:noFill/>
          </p:spPr>
          <p:txBody>
            <a:bodyPr wrap="square" rtlCol="0">
              <a:spAutoFit/>
            </a:bodyPr>
            <a:lstStyle/>
            <a:p>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What is a volunteer? </a:t>
              </a:r>
              <a:endParaRPr lang="en-US"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grpSp>
      <p:sp>
        <p:nvSpPr>
          <p:cNvPr id="9" name="TextBox 8"/>
          <p:cNvSpPr txBox="1"/>
          <p:nvPr/>
        </p:nvSpPr>
        <p:spPr>
          <a:xfrm>
            <a:off x="857202" y="1842102"/>
            <a:ext cx="3271969" cy="3816429"/>
          </a:xfrm>
          <a:prstGeom prst="rect">
            <a:avLst/>
          </a:prstGeom>
          <a:noFill/>
        </p:spPr>
        <p:txBody>
          <a:bodyPr wrap="square" rtlCol="0">
            <a:spAutoFit/>
          </a:bodyPr>
          <a:lstStyle/>
          <a:p>
            <a:pPr marL="114300"/>
            <a:r>
              <a:rPr lang="en-AU" b="1" dirty="0">
                <a:solidFill>
                  <a:schemeClr val="tx2"/>
                </a:solidFill>
              </a:rPr>
              <a:t>Volunteering is an important aspect of the Australian culture.</a:t>
            </a:r>
          </a:p>
          <a:p>
            <a:pPr marL="114300"/>
            <a:endParaRPr lang="en-AU" dirty="0">
              <a:solidFill>
                <a:prstClr val="black"/>
              </a:solidFill>
            </a:endParaRPr>
          </a:p>
          <a:p>
            <a:pPr marL="114300"/>
            <a:r>
              <a:rPr lang="en-AU" sz="1600" dirty="0">
                <a:solidFill>
                  <a:prstClr val="black"/>
                </a:solidFill>
              </a:rPr>
              <a:t>There are processes and policies that need to be followed before someone is accepted as a formal volunteer</a:t>
            </a:r>
            <a:r>
              <a:rPr lang="en-AU" sz="1600" dirty="0" smtClean="0">
                <a:solidFill>
                  <a:prstClr val="black"/>
                </a:solidFill>
              </a:rPr>
              <a:t>.</a:t>
            </a:r>
          </a:p>
          <a:p>
            <a:pPr marL="114300"/>
            <a:endParaRPr lang="en-AU" sz="1600" dirty="0">
              <a:solidFill>
                <a:prstClr val="black"/>
              </a:solidFill>
            </a:endParaRPr>
          </a:p>
          <a:p>
            <a:pPr marL="114300"/>
            <a:r>
              <a:rPr lang="en-AU" sz="1600" dirty="0">
                <a:solidFill>
                  <a:prstClr val="black"/>
                </a:solidFill>
              </a:rPr>
              <a:t>Let’s go through some background information about volunteering and what is required in the application process.</a:t>
            </a:r>
          </a:p>
          <a:p>
            <a:pPr marL="114300"/>
            <a:endParaRPr lang="en-AU" sz="800" dirty="0">
              <a:solidFill>
                <a:prstClr val="black"/>
              </a:solidFill>
            </a:endParaRPr>
          </a:p>
          <a:p>
            <a:endParaRPr lang="en-AU" dirty="0">
              <a:solidFill>
                <a:prstClr val="black"/>
              </a:solidFill>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75457" y="4647774"/>
            <a:ext cx="3268543" cy="2210226"/>
          </a:xfrm>
          <a:prstGeom prst="rect">
            <a:avLst/>
          </a:prstGeom>
        </p:spPr>
      </p:pic>
    </p:spTree>
    <p:extLst>
      <p:ext uri="{BB962C8B-B14F-4D97-AF65-F5344CB8AC3E}">
        <p14:creationId xmlns:p14="http://schemas.microsoft.com/office/powerpoint/2010/main" val="5937970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28857" y="485286"/>
            <a:ext cx="6086243" cy="565433"/>
            <a:chOff x="801127" y="403254"/>
            <a:chExt cx="4331352" cy="565433"/>
          </a:xfrm>
        </p:grpSpPr>
        <p:sp>
          <p:nvSpPr>
            <p:cNvPr id="6" name="Abgerundetes Rechteck 19"/>
            <p:cNvSpPr/>
            <p:nvPr/>
          </p:nvSpPr>
          <p:spPr>
            <a:xfrm>
              <a:off x="801127" y="403254"/>
              <a:ext cx="4331352" cy="565433"/>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rgbClr val="A23330">
                      <a:satMod val="155000"/>
                    </a:srgbClr>
                  </a:solidFill>
                  <a:prstDash val="solid"/>
                </a:ln>
                <a:solidFill>
                  <a:srgbClr val="C85232">
                    <a:tint val="85000"/>
                    <a:satMod val="155000"/>
                  </a:srgbClr>
                </a:solidFill>
                <a:effectLst>
                  <a:outerShdw blurRad="41275" dist="20320" dir="1800000" algn="tl" rotWithShape="0">
                    <a:srgbClr val="000000">
                      <a:alpha val="40000"/>
                    </a:srgbClr>
                  </a:outerShdw>
                </a:effectLst>
              </a:endParaRPr>
            </a:p>
          </p:txBody>
        </p:sp>
        <p:sp>
          <p:nvSpPr>
            <p:cNvPr id="7" name="Textfeld 20"/>
            <p:cNvSpPr txBox="1"/>
            <p:nvPr/>
          </p:nvSpPr>
          <p:spPr>
            <a:xfrm>
              <a:off x="1105964" y="438242"/>
              <a:ext cx="2457450" cy="408623"/>
            </a:xfrm>
            <a:prstGeom prst="roundRect">
              <a:avLst/>
            </a:prstGeom>
            <a:noFill/>
          </p:spPr>
          <p:txBody>
            <a:bodyPr wrap="square" rtlCol="0">
              <a:spAutoFit/>
            </a:bodyPr>
            <a:lstStyle/>
            <a:p>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What is </a:t>
              </a:r>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volunteer</a:t>
              </a:r>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ing?</a:t>
              </a:r>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 </a:t>
              </a:r>
              <a:endParaRPr lang="en-US"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grpSp>
      <p:sp>
        <p:nvSpPr>
          <p:cNvPr id="10" name="TextBox 9"/>
          <p:cNvSpPr txBox="1"/>
          <p:nvPr/>
        </p:nvSpPr>
        <p:spPr>
          <a:xfrm>
            <a:off x="830926" y="1816230"/>
            <a:ext cx="3271969" cy="2646878"/>
          </a:xfrm>
          <a:prstGeom prst="rect">
            <a:avLst/>
          </a:prstGeom>
          <a:noFill/>
        </p:spPr>
        <p:txBody>
          <a:bodyPr wrap="square" rtlCol="0">
            <a:spAutoFit/>
          </a:bodyPr>
          <a:lstStyle/>
          <a:p>
            <a:pPr marL="114300"/>
            <a:r>
              <a:rPr lang="en-AU" b="1" dirty="0">
                <a:solidFill>
                  <a:schemeClr val="tx2"/>
                </a:solidFill>
              </a:rPr>
              <a:t>Volunteering is time willingly given for the common good and without financial gain.</a:t>
            </a:r>
          </a:p>
          <a:p>
            <a:pPr marL="114300"/>
            <a:endParaRPr lang="en-AU" sz="1600" dirty="0">
              <a:solidFill>
                <a:prstClr val="black"/>
              </a:solidFill>
            </a:endParaRPr>
          </a:p>
          <a:p>
            <a:pPr marL="114300"/>
            <a:r>
              <a:rPr lang="en-AU" sz="1600" dirty="0">
                <a:solidFill>
                  <a:prstClr val="black"/>
                </a:solidFill>
              </a:rPr>
              <a:t>Volunteering includes a wide range of activities. Formal – within organisations or informal. It is not paid work</a:t>
            </a:r>
          </a:p>
          <a:p>
            <a:pPr marL="114300"/>
            <a:endParaRPr lang="en-AU" sz="1400" dirty="0">
              <a:solidFill>
                <a:prstClr val="black"/>
              </a:solidFill>
            </a:endParaRPr>
          </a:p>
          <a:p>
            <a:endParaRPr lang="en-AU" dirty="0">
              <a:solidFill>
                <a:prstClr val="black"/>
              </a:solidFill>
            </a:endParaRPr>
          </a:p>
        </p:txBody>
      </p:sp>
      <p:sp>
        <p:nvSpPr>
          <p:cNvPr id="4" name="Rounded Rectangle 3"/>
          <p:cNvSpPr/>
          <p:nvPr/>
        </p:nvSpPr>
        <p:spPr>
          <a:xfrm>
            <a:off x="5562600" y="2514600"/>
            <a:ext cx="2438400" cy="1179068"/>
          </a:xfrm>
          <a:prstGeom prst="round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b="1" dirty="0" smtClean="0">
              <a:solidFill>
                <a:schemeClr val="accent6"/>
              </a:solidFill>
            </a:endParaRPr>
          </a:p>
          <a:p>
            <a:pPr algn="ctr"/>
            <a:endParaRPr lang="en-AU" sz="1400" b="1" dirty="0" smtClean="0">
              <a:solidFill>
                <a:schemeClr val="accent6"/>
              </a:solidFill>
            </a:endParaRPr>
          </a:p>
          <a:p>
            <a:pPr algn="ctr"/>
            <a:endParaRPr lang="en-AU" sz="1400" b="1" dirty="0">
              <a:solidFill>
                <a:schemeClr val="accent6"/>
              </a:solidFill>
            </a:endParaRPr>
          </a:p>
          <a:p>
            <a:pPr algn="ctr"/>
            <a:r>
              <a:rPr lang="en-AU" sz="1400" b="1" dirty="0" smtClean="0">
                <a:solidFill>
                  <a:schemeClr val="accent6"/>
                </a:solidFill>
              </a:rPr>
              <a:t>Activity </a:t>
            </a:r>
            <a:r>
              <a:rPr lang="en-AU" sz="1400" b="1" dirty="0">
                <a:solidFill>
                  <a:schemeClr val="accent6"/>
                </a:solidFill>
              </a:rPr>
              <a:t>1:  Definitions and Principles of Volunteering</a:t>
            </a:r>
          </a:p>
          <a:p>
            <a:pPr algn="ctr"/>
            <a:endParaRPr lang="en-AU" dirty="0"/>
          </a:p>
        </p:txBody>
      </p:sp>
      <p:pic>
        <p:nvPicPr>
          <p:cNvPr id="17" name="Picture 16"/>
          <p:cNvPicPr/>
          <p:nvPr/>
        </p:nvPicPr>
        <p:blipFill>
          <a:blip r:embed="rId3" cstate="print">
            <a:extLst>
              <a:ext uri="{28A0092B-C50C-407E-A947-70E740481C1C}">
                <a14:useLocalDpi xmlns:a14="http://schemas.microsoft.com/office/drawing/2010/main" val="0"/>
              </a:ext>
            </a:extLst>
          </a:blip>
          <a:stretch>
            <a:fillRect/>
          </a:stretch>
        </p:blipFill>
        <p:spPr>
          <a:xfrm>
            <a:off x="6113692" y="2671350"/>
            <a:ext cx="344170" cy="332105"/>
          </a:xfrm>
          <a:prstGeom prst="rect">
            <a:avLst/>
          </a:prstGeom>
        </p:spPr>
      </p:pic>
      <p:pic>
        <p:nvPicPr>
          <p:cNvPr id="18" name="Picture 17"/>
          <p:cNvPicPr/>
          <p:nvPr/>
        </p:nvPicPr>
        <p:blipFill>
          <a:blip r:embed="rId4" cstate="print">
            <a:extLst>
              <a:ext uri="{28A0092B-C50C-407E-A947-70E740481C1C}">
                <a14:useLocalDpi xmlns:a14="http://schemas.microsoft.com/office/drawing/2010/main" val="0"/>
              </a:ext>
            </a:extLst>
          </a:blip>
          <a:stretch>
            <a:fillRect/>
          </a:stretch>
        </p:blipFill>
        <p:spPr>
          <a:xfrm>
            <a:off x="6569692" y="2671985"/>
            <a:ext cx="344170" cy="331470"/>
          </a:xfrm>
          <a:prstGeom prst="rect">
            <a:avLst/>
          </a:prstGeom>
        </p:spPr>
      </p:pic>
      <p:pic>
        <p:nvPicPr>
          <p:cNvPr id="19" name="Picture 18"/>
          <p:cNvPicPr/>
          <p:nvPr/>
        </p:nvPicPr>
        <p:blipFill>
          <a:blip r:embed="rId5" cstate="print">
            <a:extLst>
              <a:ext uri="{28A0092B-C50C-407E-A947-70E740481C1C}">
                <a14:useLocalDpi xmlns:a14="http://schemas.microsoft.com/office/drawing/2010/main" val="0"/>
              </a:ext>
            </a:extLst>
          </a:blip>
          <a:stretch>
            <a:fillRect/>
          </a:stretch>
        </p:blipFill>
        <p:spPr>
          <a:xfrm>
            <a:off x="7044986" y="2672779"/>
            <a:ext cx="355600" cy="344170"/>
          </a:xfrm>
          <a:prstGeom prst="rect">
            <a:avLst/>
          </a:prstGeom>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75457" y="4647774"/>
            <a:ext cx="3268543" cy="2210226"/>
          </a:xfrm>
          <a:prstGeom prst="rect">
            <a:avLst/>
          </a:prstGeom>
        </p:spPr>
      </p:pic>
    </p:spTree>
    <p:extLst>
      <p:ext uri="{BB962C8B-B14F-4D97-AF65-F5344CB8AC3E}">
        <p14:creationId xmlns:p14="http://schemas.microsoft.com/office/powerpoint/2010/main" val="23356231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bgerundetes Rechteck 19"/>
          <p:cNvSpPr/>
          <p:nvPr/>
        </p:nvSpPr>
        <p:spPr>
          <a:xfrm>
            <a:off x="428857" y="485286"/>
            <a:ext cx="6086243" cy="565433"/>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rgbClr val="A23330">
                    <a:satMod val="155000"/>
                  </a:srgbClr>
                </a:solidFill>
                <a:prstDash val="solid"/>
              </a:ln>
              <a:solidFill>
                <a:srgbClr val="C85232">
                  <a:tint val="85000"/>
                  <a:satMod val="155000"/>
                </a:srgbClr>
              </a:solidFill>
              <a:effectLst>
                <a:outerShdw blurRad="41275" dist="20320" dir="1800000" algn="tl" rotWithShape="0">
                  <a:srgbClr val="000000">
                    <a:alpha val="40000"/>
                  </a:srgbClr>
                </a:outerShdw>
              </a:effectLst>
            </a:endParaRPr>
          </a:p>
        </p:txBody>
      </p:sp>
      <p:sp>
        <p:nvSpPr>
          <p:cNvPr id="10" name="TextBox 9"/>
          <p:cNvSpPr txBox="1"/>
          <p:nvPr/>
        </p:nvSpPr>
        <p:spPr>
          <a:xfrm>
            <a:off x="830926" y="1816230"/>
            <a:ext cx="3271969" cy="4585871"/>
          </a:xfrm>
          <a:prstGeom prst="rect">
            <a:avLst/>
          </a:prstGeom>
          <a:noFill/>
        </p:spPr>
        <p:txBody>
          <a:bodyPr wrap="square" rtlCol="0">
            <a:spAutoFit/>
          </a:bodyPr>
          <a:lstStyle/>
          <a:p>
            <a:pPr marL="114300">
              <a:spcBef>
                <a:spcPts val="600"/>
              </a:spcBef>
            </a:pPr>
            <a:r>
              <a:rPr lang="en-AU" b="1" dirty="0" smtClean="0">
                <a:solidFill>
                  <a:schemeClr val="tx2"/>
                </a:solidFill>
              </a:rPr>
              <a:t>Why Volunteer?</a:t>
            </a:r>
          </a:p>
          <a:p>
            <a:pPr marL="114300" indent="0">
              <a:spcBef>
                <a:spcPts val="600"/>
              </a:spcBef>
              <a:buNone/>
            </a:pPr>
            <a:r>
              <a:rPr lang="en-AU" sz="1600" dirty="0" smtClean="0"/>
              <a:t>Volunteering provides benefits </a:t>
            </a:r>
            <a:r>
              <a:rPr lang="en-AU" sz="1600" dirty="0"/>
              <a:t>to </a:t>
            </a:r>
            <a:r>
              <a:rPr lang="en-AU" sz="1600" dirty="0" smtClean="0"/>
              <a:t>society and </a:t>
            </a:r>
            <a:r>
              <a:rPr lang="en-AU" sz="1600" dirty="0"/>
              <a:t>benefits to the </a:t>
            </a:r>
            <a:r>
              <a:rPr lang="en-AU" sz="1600" dirty="0" smtClean="0"/>
              <a:t>volunteer</a:t>
            </a:r>
          </a:p>
          <a:p>
            <a:pPr marL="114300" indent="0">
              <a:spcBef>
                <a:spcPts val="0"/>
              </a:spcBef>
              <a:buNone/>
            </a:pPr>
            <a:endParaRPr lang="en-AU" sz="1600" dirty="0"/>
          </a:p>
          <a:p>
            <a:pPr marL="114300" indent="0">
              <a:spcBef>
                <a:spcPts val="0"/>
              </a:spcBef>
              <a:buNone/>
            </a:pPr>
            <a:r>
              <a:rPr lang="en-AU" sz="1600" dirty="0" smtClean="0"/>
              <a:t>Look at the hand out about </a:t>
            </a:r>
            <a:r>
              <a:rPr lang="en-AU" sz="1600" dirty="0"/>
              <a:t>reasons why people volunteer</a:t>
            </a:r>
            <a:r>
              <a:rPr lang="en-AU" sz="1600" dirty="0" smtClean="0"/>
              <a:t>.  </a:t>
            </a:r>
            <a:r>
              <a:rPr lang="en-AU" sz="1600" dirty="0"/>
              <a:t>Sort into two groups</a:t>
            </a:r>
            <a:r>
              <a:rPr lang="en-AU" sz="1600" dirty="0" smtClean="0"/>
              <a:t>:</a:t>
            </a:r>
          </a:p>
          <a:p>
            <a:pPr marL="114300" indent="0">
              <a:spcBef>
                <a:spcPts val="0"/>
              </a:spcBef>
              <a:buNone/>
            </a:pPr>
            <a:endParaRPr lang="en-AU" sz="1600" dirty="0"/>
          </a:p>
          <a:p>
            <a:pPr marL="400050" indent="-285750">
              <a:spcBef>
                <a:spcPts val="0"/>
              </a:spcBef>
              <a:buFont typeface="Arial" panose="020B0604020202020204" pitchFamily="34" charset="0"/>
              <a:buChar char="•"/>
            </a:pPr>
            <a:r>
              <a:rPr lang="en-AU" sz="1600" dirty="0" smtClean="0"/>
              <a:t>Good for Society </a:t>
            </a:r>
          </a:p>
          <a:p>
            <a:pPr marL="400050" indent="-285750">
              <a:spcBef>
                <a:spcPts val="0"/>
              </a:spcBef>
              <a:buFont typeface="Arial" panose="020B0604020202020204" pitchFamily="34" charset="0"/>
              <a:buChar char="•"/>
            </a:pPr>
            <a:r>
              <a:rPr lang="en-AU" sz="1600" dirty="0" smtClean="0"/>
              <a:t>Good for the volunteer </a:t>
            </a:r>
          </a:p>
          <a:p>
            <a:pPr marL="400050" indent="-285750">
              <a:spcBef>
                <a:spcPts val="0"/>
              </a:spcBef>
              <a:buFont typeface="Arial" panose="020B0604020202020204" pitchFamily="34" charset="0"/>
              <a:buChar char="•"/>
            </a:pPr>
            <a:endParaRPr lang="en-AU" sz="1400" dirty="0"/>
          </a:p>
          <a:p>
            <a:pPr marL="114300" indent="0">
              <a:spcBef>
                <a:spcPts val="0"/>
              </a:spcBef>
              <a:buNone/>
            </a:pPr>
            <a:endParaRPr lang="en-AU" sz="1400" dirty="0" smtClean="0"/>
          </a:p>
          <a:p>
            <a:pPr marL="114300" indent="0">
              <a:spcBef>
                <a:spcPts val="0"/>
              </a:spcBef>
              <a:buNone/>
            </a:pPr>
            <a:endParaRPr lang="en-AU" sz="1400" dirty="0"/>
          </a:p>
          <a:p>
            <a:pPr marL="114300" indent="0">
              <a:spcBef>
                <a:spcPts val="0"/>
              </a:spcBef>
              <a:buNone/>
            </a:pPr>
            <a:endParaRPr lang="en-AU" sz="1400" dirty="0"/>
          </a:p>
          <a:p>
            <a:pPr marL="114300" indent="0">
              <a:lnSpc>
                <a:spcPct val="150000"/>
              </a:lnSpc>
              <a:spcBef>
                <a:spcPts val="0"/>
              </a:spcBef>
              <a:buNone/>
            </a:pPr>
            <a:endParaRPr lang="en-AU" sz="1400" dirty="0"/>
          </a:p>
          <a:p>
            <a:pPr marL="114300"/>
            <a:endParaRPr lang="en-AU" sz="1400" dirty="0"/>
          </a:p>
          <a:p>
            <a:endParaRPr lang="en-AU" dirty="0">
              <a:solidFill>
                <a:prstClr val="black"/>
              </a:solidFill>
            </a:endParaRPr>
          </a:p>
        </p:txBody>
      </p:sp>
      <p:sp>
        <p:nvSpPr>
          <p:cNvPr id="4" name="Rounded Rectangle 3"/>
          <p:cNvSpPr/>
          <p:nvPr/>
        </p:nvSpPr>
        <p:spPr>
          <a:xfrm>
            <a:off x="5562600" y="2514600"/>
            <a:ext cx="2438400" cy="1179068"/>
          </a:xfrm>
          <a:prstGeom prst="round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b="1" dirty="0" smtClean="0">
              <a:solidFill>
                <a:schemeClr val="accent6"/>
              </a:solidFill>
            </a:endParaRPr>
          </a:p>
          <a:p>
            <a:pPr algn="ctr"/>
            <a:endParaRPr lang="en-AU" sz="1400" b="1" dirty="0" smtClean="0">
              <a:solidFill>
                <a:schemeClr val="accent6"/>
              </a:solidFill>
            </a:endParaRPr>
          </a:p>
          <a:p>
            <a:pPr algn="ctr"/>
            <a:endParaRPr lang="en-AU" sz="1400" b="1" dirty="0">
              <a:solidFill>
                <a:schemeClr val="accent6"/>
              </a:solidFill>
            </a:endParaRPr>
          </a:p>
          <a:p>
            <a:pPr algn="ctr"/>
            <a:r>
              <a:rPr lang="en-AU" sz="1400" b="1" dirty="0" smtClean="0">
                <a:solidFill>
                  <a:schemeClr val="accent6"/>
                </a:solidFill>
              </a:rPr>
              <a:t>Activity 2:  Reasons why people volunteer</a:t>
            </a:r>
            <a:endParaRPr lang="en-AU" sz="1400" b="1" dirty="0">
              <a:solidFill>
                <a:schemeClr val="accent6"/>
              </a:solidFill>
            </a:endParaRPr>
          </a:p>
          <a:p>
            <a:pPr algn="ctr"/>
            <a:endParaRPr lang="en-AU" dirty="0"/>
          </a:p>
        </p:txBody>
      </p:sp>
      <p:pic>
        <p:nvPicPr>
          <p:cNvPr id="17" name="Picture 16"/>
          <p:cNvPicPr/>
          <p:nvPr/>
        </p:nvPicPr>
        <p:blipFill>
          <a:blip r:embed="rId3" cstate="print">
            <a:extLst>
              <a:ext uri="{28A0092B-C50C-407E-A947-70E740481C1C}">
                <a14:useLocalDpi xmlns:a14="http://schemas.microsoft.com/office/drawing/2010/main" val="0"/>
              </a:ext>
            </a:extLst>
          </a:blip>
          <a:stretch>
            <a:fillRect/>
          </a:stretch>
        </p:blipFill>
        <p:spPr>
          <a:xfrm>
            <a:off x="6113692" y="2671350"/>
            <a:ext cx="344170" cy="332105"/>
          </a:xfrm>
          <a:prstGeom prst="rect">
            <a:avLst/>
          </a:prstGeom>
        </p:spPr>
      </p:pic>
      <p:pic>
        <p:nvPicPr>
          <p:cNvPr id="18" name="Picture 17"/>
          <p:cNvPicPr/>
          <p:nvPr/>
        </p:nvPicPr>
        <p:blipFill>
          <a:blip r:embed="rId4" cstate="print">
            <a:extLst>
              <a:ext uri="{28A0092B-C50C-407E-A947-70E740481C1C}">
                <a14:useLocalDpi xmlns:a14="http://schemas.microsoft.com/office/drawing/2010/main" val="0"/>
              </a:ext>
            </a:extLst>
          </a:blip>
          <a:stretch>
            <a:fillRect/>
          </a:stretch>
        </p:blipFill>
        <p:spPr>
          <a:xfrm>
            <a:off x="6569692" y="2671985"/>
            <a:ext cx="344170" cy="331470"/>
          </a:xfrm>
          <a:prstGeom prst="rect">
            <a:avLst/>
          </a:prstGeom>
        </p:spPr>
      </p:pic>
      <p:pic>
        <p:nvPicPr>
          <p:cNvPr id="19" name="Picture 18"/>
          <p:cNvPicPr/>
          <p:nvPr/>
        </p:nvPicPr>
        <p:blipFill>
          <a:blip r:embed="rId5" cstate="print">
            <a:extLst>
              <a:ext uri="{28A0092B-C50C-407E-A947-70E740481C1C}">
                <a14:useLocalDpi xmlns:a14="http://schemas.microsoft.com/office/drawing/2010/main" val="0"/>
              </a:ext>
            </a:extLst>
          </a:blip>
          <a:stretch>
            <a:fillRect/>
          </a:stretch>
        </p:blipFill>
        <p:spPr>
          <a:xfrm>
            <a:off x="7044986" y="2672779"/>
            <a:ext cx="355600" cy="344170"/>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75457" y="4647774"/>
            <a:ext cx="3268543" cy="2210226"/>
          </a:xfrm>
          <a:prstGeom prst="rect">
            <a:avLst/>
          </a:prstGeom>
        </p:spPr>
      </p:pic>
      <p:sp>
        <p:nvSpPr>
          <p:cNvPr id="12" name="Textfeld 20"/>
          <p:cNvSpPr txBox="1"/>
          <p:nvPr/>
        </p:nvSpPr>
        <p:spPr>
          <a:xfrm>
            <a:off x="857202" y="520274"/>
            <a:ext cx="3453111" cy="408623"/>
          </a:xfrm>
          <a:prstGeom prst="roundRect">
            <a:avLst/>
          </a:prstGeom>
          <a:noFill/>
        </p:spPr>
        <p:txBody>
          <a:bodyPr wrap="square" rtlCol="0">
            <a:spAutoFit/>
          </a:bodyPr>
          <a:lstStyle/>
          <a:p>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What is </a:t>
            </a:r>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volunteer</a:t>
            </a:r>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ing?</a:t>
            </a:r>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 </a:t>
            </a:r>
            <a:endParaRPr lang="en-US"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Tree>
    <p:extLst>
      <p:ext uri="{BB962C8B-B14F-4D97-AF65-F5344CB8AC3E}">
        <p14:creationId xmlns:p14="http://schemas.microsoft.com/office/powerpoint/2010/main" val="26937893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28857" y="485286"/>
            <a:ext cx="6086243" cy="565433"/>
            <a:chOff x="801127" y="403254"/>
            <a:chExt cx="4331352" cy="565433"/>
          </a:xfrm>
        </p:grpSpPr>
        <p:sp>
          <p:nvSpPr>
            <p:cNvPr id="6" name="Abgerundetes Rechteck 19"/>
            <p:cNvSpPr/>
            <p:nvPr/>
          </p:nvSpPr>
          <p:spPr>
            <a:xfrm>
              <a:off x="801127" y="403254"/>
              <a:ext cx="4331352" cy="565433"/>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rgbClr val="A23330">
                      <a:satMod val="155000"/>
                    </a:srgbClr>
                  </a:solidFill>
                  <a:prstDash val="solid"/>
                </a:ln>
                <a:solidFill>
                  <a:srgbClr val="C85232">
                    <a:tint val="85000"/>
                    <a:satMod val="155000"/>
                  </a:srgbClr>
                </a:solidFill>
                <a:effectLst>
                  <a:outerShdw blurRad="41275" dist="20320" dir="1800000" algn="tl" rotWithShape="0">
                    <a:srgbClr val="000000">
                      <a:alpha val="40000"/>
                    </a:srgbClr>
                  </a:outerShdw>
                </a:effectLst>
              </a:endParaRPr>
            </a:p>
          </p:txBody>
        </p:sp>
        <p:sp>
          <p:nvSpPr>
            <p:cNvPr id="7" name="Textfeld 20"/>
            <p:cNvSpPr txBox="1"/>
            <p:nvPr/>
          </p:nvSpPr>
          <p:spPr>
            <a:xfrm>
              <a:off x="1105964" y="438242"/>
              <a:ext cx="2457450" cy="408623"/>
            </a:xfrm>
            <a:prstGeom prst="roundRect">
              <a:avLst/>
            </a:prstGeom>
            <a:noFill/>
          </p:spPr>
          <p:txBody>
            <a:bodyPr wrap="square" rtlCol="0">
              <a:spAutoFit/>
            </a:bodyPr>
            <a:lstStyle/>
            <a:p>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Areas of volunteering </a:t>
              </a:r>
              <a:endParaRPr lang="en-US"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gr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2326" y="1894844"/>
            <a:ext cx="4518660" cy="3012440"/>
          </a:xfrm>
          <a:prstGeom prst="roundRect">
            <a:avLst/>
          </a:prstGeom>
        </p:spPr>
      </p:pic>
      <p:sp>
        <p:nvSpPr>
          <p:cNvPr id="12" name="TextBox 11"/>
          <p:cNvSpPr txBox="1"/>
          <p:nvPr/>
        </p:nvSpPr>
        <p:spPr>
          <a:xfrm>
            <a:off x="982326" y="1424511"/>
            <a:ext cx="2414339" cy="369332"/>
          </a:xfrm>
          <a:prstGeom prst="rect">
            <a:avLst/>
          </a:prstGeom>
          <a:noFill/>
        </p:spPr>
        <p:txBody>
          <a:bodyPr wrap="square" rtlCol="0">
            <a:spAutoFit/>
          </a:bodyPr>
          <a:lstStyle/>
          <a:p>
            <a:r>
              <a:rPr lang="en-AU" b="1" dirty="0" smtClean="0">
                <a:solidFill>
                  <a:schemeClr val="tx2"/>
                </a:solidFill>
              </a:rPr>
              <a:t>Soup Kitchen</a:t>
            </a:r>
            <a:endParaRPr lang="en-AU" b="1" dirty="0">
              <a:solidFill>
                <a:schemeClr val="tx2"/>
              </a:solidFill>
            </a:endParaRPr>
          </a:p>
        </p:txBody>
      </p:sp>
      <p:sp>
        <p:nvSpPr>
          <p:cNvPr id="13" name="TextBox 12"/>
          <p:cNvSpPr txBox="1"/>
          <p:nvPr/>
        </p:nvSpPr>
        <p:spPr>
          <a:xfrm>
            <a:off x="982326" y="5085008"/>
            <a:ext cx="3521279" cy="584775"/>
          </a:xfrm>
          <a:prstGeom prst="rect">
            <a:avLst/>
          </a:prstGeom>
          <a:noFill/>
        </p:spPr>
        <p:txBody>
          <a:bodyPr wrap="square" rtlCol="0">
            <a:spAutoFit/>
          </a:bodyPr>
          <a:lstStyle/>
          <a:p>
            <a:r>
              <a:rPr lang="en-AU" sz="1400" dirty="0" smtClean="0"/>
              <a:t>Help to serve food to people in need</a:t>
            </a:r>
            <a:r>
              <a:rPr lang="en-AU" sz="1200" dirty="0" smtClean="0"/>
              <a:t>. </a:t>
            </a:r>
            <a:endParaRPr lang="en-AU" sz="1200" dirty="0"/>
          </a:p>
          <a:p>
            <a:endParaRPr lang="en-AU" dirty="0"/>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75457" y="4647774"/>
            <a:ext cx="3268543" cy="2210226"/>
          </a:xfrm>
          <a:prstGeom prst="rect">
            <a:avLst/>
          </a:prstGeom>
        </p:spPr>
      </p:pic>
    </p:spTree>
    <p:extLst>
      <p:ext uri="{BB962C8B-B14F-4D97-AF65-F5344CB8AC3E}">
        <p14:creationId xmlns:p14="http://schemas.microsoft.com/office/powerpoint/2010/main" val="37563852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bgerundetes Rechteck 19"/>
          <p:cNvSpPr/>
          <p:nvPr/>
        </p:nvSpPr>
        <p:spPr>
          <a:xfrm>
            <a:off x="428857" y="485286"/>
            <a:ext cx="6086243" cy="565433"/>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rgbClr val="A23330">
                    <a:satMod val="155000"/>
                  </a:srgbClr>
                </a:solidFill>
                <a:prstDash val="solid"/>
              </a:ln>
              <a:solidFill>
                <a:srgbClr val="C85232">
                  <a:tint val="85000"/>
                  <a:satMod val="155000"/>
                </a:srgbClr>
              </a:solidFill>
              <a:effectLst>
                <a:outerShdw blurRad="41275" dist="20320" dir="1800000" algn="tl" rotWithShape="0">
                  <a:srgbClr val="000000">
                    <a:alpha val="40000"/>
                  </a:srgbClr>
                </a:outerShdw>
              </a:effectLst>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6427" y="1855590"/>
            <a:ext cx="4518660" cy="3012440"/>
          </a:xfrm>
          <a:prstGeom prst="roundRect">
            <a:avLst/>
          </a:prstGeom>
        </p:spPr>
      </p:pic>
      <p:sp>
        <p:nvSpPr>
          <p:cNvPr id="11" name="TextBox 10"/>
          <p:cNvSpPr txBox="1"/>
          <p:nvPr/>
        </p:nvSpPr>
        <p:spPr>
          <a:xfrm>
            <a:off x="966427" y="1385257"/>
            <a:ext cx="2414339" cy="369332"/>
          </a:xfrm>
          <a:prstGeom prst="rect">
            <a:avLst/>
          </a:prstGeom>
          <a:noFill/>
        </p:spPr>
        <p:txBody>
          <a:bodyPr wrap="square" rtlCol="0">
            <a:spAutoFit/>
          </a:bodyPr>
          <a:lstStyle/>
          <a:p>
            <a:r>
              <a:rPr lang="en-AU" b="1" dirty="0" smtClean="0">
                <a:solidFill>
                  <a:schemeClr val="tx2"/>
                </a:solidFill>
              </a:rPr>
              <a:t>Op-Shop volunteering</a:t>
            </a:r>
            <a:endParaRPr lang="en-AU" b="1" dirty="0">
              <a:solidFill>
                <a:schemeClr val="tx2"/>
              </a:solidFill>
            </a:endParaRPr>
          </a:p>
        </p:txBody>
      </p:sp>
      <p:sp>
        <p:nvSpPr>
          <p:cNvPr id="14" name="TextBox 13"/>
          <p:cNvSpPr txBox="1"/>
          <p:nvPr/>
        </p:nvSpPr>
        <p:spPr>
          <a:xfrm>
            <a:off x="966427" y="5045754"/>
            <a:ext cx="3521279" cy="800219"/>
          </a:xfrm>
          <a:prstGeom prst="rect">
            <a:avLst/>
          </a:prstGeom>
          <a:noFill/>
        </p:spPr>
        <p:txBody>
          <a:bodyPr wrap="square" rtlCol="0">
            <a:spAutoFit/>
          </a:bodyPr>
          <a:lstStyle/>
          <a:p>
            <a:r>
              <a:rPr lang="en-AU" sz="1400" dirty="0"/>
              <a:t>Collecting, sorting and selling donated goods in charity stores.</a:t>
            </a:r>
          </a:p>
          <a:p>
            <a:endParaRPr lang="en-AU" dirty="0"/>
          </a:p>
        </p:txBody>
      </p:sp>
      <p:sp>
        <p:nvSpPr>
          <p:cNvPr id="16" name="Textfeld 20"/>
          <p:cNvSpPr txBox="1"/>
          <p:nvPr/>
        </p:nvSpPr>
        <p:spPr>
          <a:xfrm>
            <a:off x="857202" y="520274"/>
            <a:ext cx="3453111" cy="408623"/>
          </a:xfrm>
          <a:prstGeom prst="roundRect">
            <a:avLst/>
          </a:prstGeom>
          <a:noFill/>
        </p:spPr>
        <p:txBody>
          <a:bodyPr wrap="square" rtlCol="0">
            <a:spAutoFit/>
          </a:bodyPr>
          <a:lstStyle/>
          <a:p>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Areas of volunteering </a:t>
            </a:r>
            <a:endParaRPr lang="en-US"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75457" y="4647774"/>
            <a:ext cx="3268543" cy="2210226"/>
          </a:xfrm>
          <a:prstGeom prst="rect">
            <a:avLst/>
          </a:prstGeom>
        </p:spPr>
      </p:pic>
    </p:spTree>
    <p:extLst>
      <p:ext uri="{BB962C8B-B14F-4D97-AF65-F5344CB8AC3E}">
        <p14:creationId xmlns:p14="http://schemas.microsoft.com/office/powerpoint/2010/main" val="29151495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bgerundetes Rechteck 19"/>
          <p:cNvSpPr/>
          <p:nvPr/>
        </p:nvSpPr>
        <p:spPr>
          <a:xfrm>
            <a:off x="428857" y="485286"/>
            <a:ext cx="6086243" cy="565433"/>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rgbClr val="A23330">
                    <a:satMod val="155000"/>
                  </a:srgbClr>
                </a:solidFill>
                <a:prstDash val="solid"/>
              </a:ln>
              <a:solidFill>
                <a:srgbClr val="C85232">
                  <a:tint val="85000"/>
                  <a:satMod val="155000"/>
                </a:srgbClr>
              </a:solidFill>
              <a:effectLst>
                <a:outerShdw blurRad="41275" dist="20320" dir="1800000" algn="tl" rotWithShape="0">
                  <a:srgbClr val="000000">
                    <a:alpha val="40000"/>
                  </a:srgbClr>
                </a:outerShdw>
              </a:effectLst>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1426" y="1894844"/>
            <a:ext cx="4505978" cy="3007980"/>
          </a:xfrm>
          <a:prstGeom prst="roundRect">
            <a:avLst/>
          </a:prstGeom>
        </p:spPr>
      </p:pic>
      <p:sp>
        <p:nvSpPr>
          <p:cNvPr id="12" name="TextBox 11"/>
          <p:cNvSpPr txBox="1"/>
          <p:nvPr/>
        </p:nvSpPr>
        <p:spPr>
          <a:xfrm>
            <a:off x="865085" y="1422281"/>
            <a:ext cx="4316515" cy="369332"/>
          </a:xfrm>
          <a:prstGeom prst="rect">
            <a:avLst/>
          </a:prstGeom>
          <a:noFill/>
        </p:spPr>
        <p:txBody>
          <a:bodyPr wrap="square" rtlCol="0">
            <a:spAutoFit/>
          </a:bodyPr>
          <a:lstStyle/>
          <a:p>
            <a:r>
              <a:rPr lang="en-AU" b="1" dirty="0" smtClean="0">
                <a:solidFill>
                  <a:schemeClr val="tx2"/>
                </a:solidFill>
              </a:rPr>
              <a:t>Helping in community organisation’s offices</a:t>
            </a:r>
            <a:endParaRPr lang="en-AU" b="1" dirty="0">
              <a:solidFill>
                <a:schemeClr val="tx2"/>
              </a:solidFill>
            </a:endParaRPr>
          </a:p>
        </p:txBody>
      </p:sp>
      <p:sp>
        <p:nvSpPr>
          <p:cNvPr id="13" name="TextBox 12"/>
          <p:cNvSpPr txBox="1"/>
          <p:nvPr/>
        </p:nvSpPr>
        <p:spPr>
          <a:xfrm>
            <a:off x="865085" y="5082778"/>
            <a:ext cx="3521279" cy="984885"/>
          </a:xfrm>
          <a:prstGeom prst="rect">
            <a:avLst/>
          </a:prstGeom>
          <a:noFill/>
        </p:spPr>
        <p:txBody>
          <a:bodyPr wrap="square" rtlCol="0">
            <a:spAutoFit/>
          </a:bodyPr>
          <a:lstStyle/>
          <a:p>
            <a:r>
              <a:rPr lang="en-AU" sz="1400" dirty="0"/>
              <a:t>Answer phones, do bookkeeping or filing for </a:t>
            </a:r>
            <a:r>
              <a:rPr lang="en-AU" sz="1400" dirty="0" smtClean="0"/>
              <a:t>charities and not for profits.</a:t>
            </a:r>
            <a:endParaRPr lang="en-AU" sz="1400" dirty="0"/>
          </a:p>
          <a:p>
            <a:endParaRPr lang="en-AU" sz="1200" dirty="0"/>
          </a:p>
          <a:p>
            <a:endParaRPr lang="en-AU" dirty="0"/>
          </a:p>
        </p:txBody>
      </p:sp>
      <p:sp>
        <p:nvSpPr>
          <p:cNvPr id="17" name="Textfeld 20"/>
          <p:cNvSpPr txBox="1"/>
          <p:nvPr/>
        </p:nvSpPr>
        <p:spPr>
          <a:xfrm>
            <a:off x="857202" y="520274"/>
            <a:ext cx="3453111" cy="408623"/>
          </a:xfrm>
          <a:prstGeom prst="roundRect">
            <a:avLst/>
          </a:prstGeom>
          <a:noFill/>
        </p:spPr>
        <p:txBody>
          <a:bodyPr wrap="square" rtlCol="0">
            <a:spAutoFit/>
          </a:bodyPr>
          <a:lstStyle/>
          <a:p>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Areas of volunteering </a:t>
            </a:r>
            <a:endParaRPr lang="en-US"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75457" y="4647774"/>
            <a:ext cx="3268543" cy="2210226"/>
          </a:xfrm>
          <a:prstGeom prst="rect">
            <a:avLst/>
          </a:prstGeom>
        </p:spPr>
      </p:pic>
    </p:spTree>
    <p:extLst>
      <p:ext uri="{BB962C8B-B14F-4D97-AF65-F5344CB8AC3E}">
        <p14:creationId xmlns:p14="http://schemas.microsoft.com/office/powerpoint/2010/main" val="21088958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bgerundetes Rechteck 19"/>
          <p:cNvSpPr/>
          <p:nvPr/>
        </p:nvSpPr>
        <p:spPr>
          <a:xfrm>
            <a:off x="428857" y="485286"/>
            <a:ext cx="6086243" cy="565433"/>
          </a:xfrm>
          <a:prstGeom prst="round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2700">
                <a:solidFill>
                  <a:srgbClr val="A23330">
                    <a:satMod val="155000"/>
                  </a:srgbClr>
                </a:solidFill>
                <a:prstDash val="solid"/>
              </a:ln>
              <a:solidFill>
                <a:srgbClr val="C85232">
                  <a:tint val="85000"/>
                  <a:satMod val="155000"/>
                </a:srgbClr>
              </a:solidFill>
              <a:effectLst>
                <a:outerShdw blurRad="41275" dist="20320" dir="1800000" algn="tl" rotWithShape="0">
                  <a:srgbClr val="000000">
                    <a:alpha val="40000"/>
                  </a:srgbClr>
                </a:outerShdw>
              </a:effectLst>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5368" y="1840054"/>
            <a:ext cx="4512838" cy="3012440"/>
          </a:xfrm>
          <a:prstGeom prst="roundRect">
            <a:avLst/>
          </a:prstGeom>
        </p:spPr>
      </p:pic>
      <p:sp>
        <p:nvSpPr>
          <p:cNvPr id="11" name="TextBox 10"/>
          <p:cNvSpPr txBox="1"/>
          <p:nvPr/>
        </p:nvSpPr>
        <p:spPr>
          <a:xfrm>
            <a:off x="857202" y="1413575"/>
            <a:ext cx="4521004" cy="369332"/>
          </a:xfrm>
          <a:prstGeom prst="rect">
            <a:avLst/>
          </a:prstGeom>
          <a:noFill/>
        </p:spPr>
        <p:txBody>
          <a:bodyPr wrap="square" rtlCol="0">
            <a:spAutoFit/>
          </a:bodyPr>
          <a:lstStyle/>
          <a:p>
            <a:r>
              <a:rPr lang="en-AU" b="1" dirty="0" smtClean="0">
                <a:solidFill>
                  <a:schemeClr val="tx2"/>
                </a:solidFill>
              </a:rPr>
              <a:t>Helping with the environment</a:t>
            </a:r>
            <a:endParaRPr lang="en-AU" b="1" dirty="0">
              <a:solidFill>
                <a:schemeClr val="tx2"/>
              </a:solidFill>
            </a:endParaRPr>
          </a:p>
        </p:txBody>
      </p:sp>
      <p:sp>
        <p:nvSpPr>
          <p:cNvPr id="14" name="TextBox 13"/>
          <p:cNvSpPr txBox="1"/>
          <p:nvPr/>
        </p:nvSpPr>
        <p:spPr>
          <a:xfrm>
            <a:off x="865368" y="4953000"/>
            <a:ext cx="3521279" cy="584775"/>
          </a:xfrm>
          <a:prstGeom prst="rect">
            <a:avLst/>
          </a:prstGeom>
          <a:noFill/>
        </p:spPr>
        <p:txBody>
          <a:bodyPr wrap="square" rtlCol="0">
            <a:spAutoFit/>
          </a:bodyPr>
          <a:lstStyle/>
          <a:p>
            <a:r>
              <a:rPr lang="en-AU" sz="1400" dirty="0" smtClean="0"/>
              <a:t>Taking part in tree planting. </a:t>
            </a:r>
            <a:endParaRPr lang="en-AU" sz="1400" dirty="0"/>
          </a:p>
          <a:p>
            <a:endParaRPr lang="en-AU" dirty="0"/>
          </a:p>
        </p:txBody>
      </p:sp>
      <p:sp>
        <p:nvSpPr>
          <p:cNvPr id="16" name="Textfeld 20"/>
          <p:cNvSpPr txBox="1"/>
          <p:nvPr/>
        </p:nvSpPr>
        <p:spPr>
          <a:xfrm>
            <a:off x="857202" y="520274"/>
            <a:ext cx="3453111" cy="408623"/>
          </a:xfrm>
          <a:prstGeom prst="roundRect">
            <a:avLst/>
          </a:prstGeom>
          <a:noFill/>
        </p:spPr>
        <p:txBody>
          <a:bodyPr wrap="square" rtlCol="0">
            <a:spAutoFit/>
          </a:bodyPr>
          <a:lstStyle/>
          <a:p>
            <a:r>
              <a:rPr lang="en-US"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Areas of volunteering </a:t>
            </a:r>
            <a:endParaRPr lang="en-US"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75457" y="4647774"/>
            <a:ext cx="3268543" cy="2210226"/>
          </a:xfrm>
          <a:prstGeom prst="rect">
            <a:avLst/>
          </a:prstGeom>
        </p:spPr>
      </p:pic>
    </p:spTree>
    <p:extLst>
      <p:ext uri="{BB962C8B-B14F-4D97-AF65-F5344CB8AC3E}">
        <p14:creationId xmlns:p14="http://schemas.microsoft.com/office/powerpoint/2010/main" val="21125938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DSS Project">
      <a:dk1>
        <a:sysClr val="windowText" lastClr="000000"/>
      </a:dk1>
      <a:lt1>
        <a:sysClr val="window" lastClr="FFFFFF"/>
      </a:lt1>
      <a:dk2>
        <a:srgbClr val="A23330"/>
      </a:dk2>
      <a:lt2>
        <a:srgbClr val="C85232"/>
      </a:lt2>
      <a:accent1>
        <a:srgbClr val="E09930"/>
      </a:accent1>
      <a:accent2>
        <a:srgbClr val="438EAF"/>
      </a:accent2>
      <a:accent3>
        <a:srgbClr val="7EB89A"/>
      </a:accent3>
      <a:accent4>
        <a:srgbClr val="296144"/>
      </a:accent4>
      <a:accent5>
        <a:srgbClr val="663300"/>
      </a:accent5>
      <a:accent6>
        <a:srgbClr val="7E3253"/>
      </a:accent6>
      <a:hlink>
        <a:srgbClr val="552AA2"/>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374</TotalTime>
  <Words>1189</Words>
  <Application>Microsoft Office PowerPoint</Application>
  <PresentationFormat>On-screen Show (4:3)</PresentationFormat>
  <Paragraphs>208</Paragraphs>
  <Slides>21</Slides>
  <Notes>21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Ruth Gale</dc:creator>
  <cp:lastModifiedBy>Ruth Gale</cp:lastModifiedBy>
  <cp:revision>26</cp:revision>
  <dcterms:created xsi:type="dcterms:W3CDTF">2006-08-16T00:00:00Z</dcterms:created>
  <dcterms:modified xsi:type="dcterms:W3CDTF">2016-12-22T03:01:26Z</dcterms:modified>
</cp:coreProperties>
</file>